
<file path=[Content_Types].xml><?xml version="1.0" encoding="utf-8"?>
<Types xmlns="http://schemas.openxmlformats.org/package/2006/content-types">
  <Override PartName="/ppt/slideLayouts/slideLayout4.xml" ContentType="application/vnd.openxmlformats-officedocument.presentationml.slideLayout+xml"/>
  <Override PartName="/ppt/notesSlides/notesSlide16.xml" ContentType="application/vnd.openxmlformats-officedocument.presentationml.notesSlide+xml"/>
  <Override PartName="/ppt/tags/tag65.xml" ContentType="application/vnd.openxmlformats-officedocument.presentationml.tags+xml"/>
  <Override PartName="/ppt/slides/slide18.xml" ContentType="application/vnd.openxmlformats-officedocument.presentationml.slide+xml"/>
  <Override PartName="/ppt/tags/tag74.xml" ContentType="application/vnd.openxmlformats-officedocument.presentationml.tags+xml"/>
  <Override PartName="/ppt/tags/tag84.xml" ContentType="application/vnd.openxmlformats-officedocument.presentationml.tags+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tags/tag12.xml" ContentType="application/vnd.openxmlformats-officedocument.presentationml.tags+xml"/>
  <Override PartName="/ppt/theme/theme1.xml" ContentType="application/vnd.openxmlformats-officedocument.theme+xml"/>
  <Override PartName="/ppt/notesSlides/notesSlide2.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1.xml" ContentType="application/vnd.openxmlformats-officedocument.presentationml.tags+xml"/>
  <Override PartName="/ppt/tags/tag7.xml" ContentType="application/vnd.openxmlformats-officedocument.presentationml.tags+xml"/>
  <Override PartName="/ppt/tags/tag50.xml" ContentType="application/vnd.openxmlformats-officedocument.presentationml.tags+xml"/>
  <Override PartName="/ppt/tags/tag18.xml" ContentType="application/vnd.openxmlformats-officedocument.presentationml.tags+xml"/>
  <Default Extension="jpeg" ContentType="image/jpeg"/>
  <Override PartName="/ppt/notesSlides/notesSlide11.xml" ContentType="application/vnd.openxmlformats-officedocument.presentationml.notesSlide+xml"/>
  <Override PartName="/ppt/tags/tag60.xml" ContentType="application/vnd.openxmlformats-officedocument.presentationml.tags+xml"/>
  <Override PartName="/ppt/tags/tag28.xml" ContentType="application/vnd.openxmlformats-officedocument.presentationml.tags+xml"/>
  <Override PartName="/ppt/slides/slide13.xml" ContentType="application/vnd.openxmlformats-officedocument.presentationml.slide+xml"/>
  <Override PartName="/ppt/notesSlides/notesSlide21.xml" ContentType="application/vnd.openxmlformats-officedocument.presentationml.notesSlide+xml"/>
  <Override PartName="/ppt/tags/tag70.xml" ContentType="application/vnd.openxmlformats-officedocument.presentationml.tags+xml"/>
  <Override PartName="/ppt/tags/tag37.xml" ContentType="application/vnd.openxmlformats-officedocument.presentationml.tags+xml"/>
  <Override PartName="/ppt/slides/slide23.xml" ContentType="application/vnd.openxmlformats-officedocument.presentationml.slide+xml"/>
  <Override PartName="/ppt/tags/tag47.xml" ContentType="application/vnd.openxmlformats-officedocument.presentationml.tags+xml"/>
  <Override PartName="/ppt/slides/slide4.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tags/tag56.xml" ContentType="application/vnd.openxmlformats-officedocument.presentationml.tags+xml"/>
  <Override PartName="/ppt/notesSlides/notesSlide17.xml" ContentType="application/vnd.openxmlformats-officedocument.presentationml.notesSlide+xml"/>
  <Override PartName="/ppt/tags/tag66.xml" ContentType="application/vnd.openxmlformats-officedocument.presentationml.tags+xml"/>
  <Override PartName="/ppt/slides/slide19.xml" ContentType="application/vnd.openxmlformats-officedocument.presentationml.slide+xml"/>
  <Override PartName="/ppt/tags/tag75.xml" ContentType="application/vnd.openxmlformats-officedocument.presentationml.tags+xml"/>
  <Override PartName="/ppt/slideLayouts/slideLayout10.xml" ContentType="application/vnd.openxmlformats-officedocument.presentationml.slideLayout+xml"/>
  <Override PartName="/ppt/tags/tag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docProps/custom.xml" ContentType="application/vnd.openxmlformats-officedocument.custom-properties+xml"/>
  <Override PartName="/ppt/notesSlides/notesSlide3.xml" ContentType="application/vnd.openxmlformats-officedocument.presentationml.notesSlide+xml"/>
  <Override PartName="/ppt/tags/tag23.xml" ContentType="application/vnd.openxmlformats-officedocument.presentationml.tags+xml"/>
  <Override PartName="/ppt/tags/tag32.xml" ContentType="application/vnd.openxmlformats-officedocument.presentationml.tags+xml"/>
  <Override PartName="/ppt/tags/tag42.xml" ContentType="application/vnd.openxmlformats-officedocument.presentationml.tags+xml"/>
  <Override PartName="/ppt/tags/tag8.xml" ContentType="application/vnd.openxmlformats-officedocument.presentationml.tags+xml"/>
  <Override PartName="/ppt/tags/tag51.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12.xml" ContentType="application/vnd.openxmlformats-officedocument.presentationml.notesSlide+xml"/>
  <Override PartName="/ppt/tags/tag61.xml" ContentType="application/vnd.openxmlformats-officedocument.presentationml.tags+xml"/>
  <Override PartName="/ppt/tags/tag29.xml" ContentType="application/vnd.openxmlformats-officedocument.presentationml.tags+xml"/>
  <Override PartName="/ppt/slides/slide14.xml" ContentType="application/vnd.openxmlformats-officedocument.presentationml.slide+xml"/>
  <Override PartName="/ppt/notesSlides/notesSlide22.xml" ContentType="application/vnd.openxmlformats-officedocument.presentationml.notesSlide+xml"/>
  <Override PartName="/ppt/tags/tag38.xml" ContentType="application/vnd.openxmlformats-officedocument.presentationml.tags+xml"/>
  <Override PartName="/ppt/tags/tag71.xml" ContentType="application/vnd.openxmlformats-officedocument.presentationml.tags+xml"/>
  <Override PartName="/ppt/slides/slide24.xml" ContentType="application/vnd.openxmlformats-officedocument.presentationml.slide+xml"/>
  <Default Extension="bin" ContentType="application/vnd.openxmlformats-officedocument.presentationml.printerSettings"/>
  <Override PartName="/ppt/tags/tag80.xml" ContentType="application/vnd.openxmlformats-officedocument.presentationml.tags+xml"/>
  <Override PartName="/ppt/tags/tag48.xml" ContentType="application/vnd.openxmlformats-officedocument.presentationml.tags+xml"/>
  <Default Extension="xml" ContentType="application/xml"/>
  <Override PartName="/ppt/slides/slide5.xml" ContentType="application/vnd.openxmlformats-officedocument.presentationml.slide+xml"/>
  <Override PartName="/ppt/tags/tag57.xml" ContentType="application/vnd.openxmlformats-officedocument.presentationml.tags+xml"/>
  <Override PartName="/ppt/slideLayouts/slideLayout6.xml" ContentType="application/vnd.openxmlformats-officedocument.presentationml.slideLayout+xml"/>
  <Override PartName="/ppt/tableStyles.xml" ContentType="application/vnd.openxmlformats-officedocument.presentationml.tableStyles+xml"/>
  <Override PartName="/ppt/notesSlides/notesSlide18.xml" ContentType="application/vnd.openxmlformats-officedocument.presentationml.notesSlide+xml"/>
  <Override PartName="/ppt/tags/tag67.xml" ContentType="application/vnd.openxmlformats-officedocument.presentationml.tags+xml"/>
  <Override PartName="/ppt/tags/tag76.xml" ContentType="application/vnd.openxmlformats-officedocument.presentationml.tags+xml"/>
  <Override PartName="/ppt/slideLayouts/slideLayout11.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tags/tag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notesSlides/notesSlide4.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tags/tag43.xml" ContentType="application/vnd.openxmlformats-officedocument.presentationml.tags+xml"/>
  <Override PartName="/ppt/tags/tag9.xml" ContentType="application/vnd.openxmlformats-officedocument.presentationml.tags+xml"/>
  <Override PartName="/ppt/slideLayouts/slideLayout1.xml" ContentType="application/vnd.openxmlformats-officedocument.presentationml.slideLayout+xml"/>
  <Override PartName="/ppt/tags/tag52.xml" ContentType="application/vnd.openxmlformats-officedocument.presentationml.tags+xml"/>
  <Override PartName="/ppt/notesSlides/notesSlide9.xml" ContentType="application/vnd.openxmlformats-officedocument.presentationml.notesSlide+xml"/>
  <Override PartName="/ppt/notesSlides/notesSlide13.xml" ContentType="application/vnd.openxmlformats-officedocument.presentationml.notesSlide+xml"/>
  <Override PartName="/ppt/tags/tag62.xml" ContentType="application/vnd.openxmlformats-officedocument.presentationml.tags+xml"/>
  <Override PartName="/ppt/slides/slide15.xml" ContentType="application/vnd.openxmlformats-officedocument.presentationml.slide+xml"/>
  <Override PartName="/ppt/notesSlides/notesSlide23.xml" ContentType="application/vnd.openxmlformats-officedocument.presentationml.notesSlide+xml"/>
  <Override PartName="/ppt/tags/tag39.xml" ContentType="application/vnd.openxmlformats-officedocument.presentationml.tags+xml"/>
  <Override PartName="/ppt/tags/tag72.xml" ContentType="application/vnd.openxmlformats-officedocument.presentationml.tags+xml"/>
  <Override PartName="/ppt/slides/slide25.xml" ContentType="application/vnd.openxmlformats-officedocument.presentationml.slide+xml"/>
  <Override PartName="/ppt/tags/tag81.xml" ContentType="application/vnd.openxmlformats-officedocument.presentationml.tags+xml"/>
  <Override PartName="/ppt/tags/tag49.xml" ContentType="application/vnd.openxmlformats-officedocument.presentationml.tags+xml"/>
  <Default Extension="png" ContentType="image/png"/>
  <Override PartName="/ppt/slides/slide6.xml" ContentType="application/vnd.openxmlformats-officedocument.presentationml.slide+xml"/>
  <Override PartName="/ppt/tags/tag58.xml" ContentType="application/vnd.openxmlformats-officedocument.presentationml.tags+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tags/tag68.xml" ContentType="application/vnd.openxmlformats-officedocument.presentationml.tags+xml"/>
  <Override PartName="/ppt/tags/tag77.xml" ContentType="application/vnd.openxmlformats-officedocument.presentationml.tags+xml"/>
  <Override PartName="/ppt/slideLayouts/slideLayout12.xml" ContentType="application/vnd.openxmlformats-officedocument.presentationml.slideLayout+xml"/>
  <Override PartName="/ppt/tags/tag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slides/slide10.xml" ContentType="application/vnd.openxmlformats-officedocument.presentationml.slide+xml"/>
  <Override PartName="/ppt/tags/tag34.xml" ContentType="application/vnd.openxmlformats-officedocument.presentationml.tags+xml"/>
  <Override PartName="/ppt/slides/slide20.xml" ContentType="application/vnd.openxmlformats-officedocument.presentationml.slide+xml"/>
  <Override PartName="/ppt/tags/tag44.xml" ContentType="application/vnd.openxmlformats-officedocument.presentationml.tags+xml"/>
  <Override PartName="/ppt/slides/slide1.xml" ContentType="application/vnd.openxmlformats-officedocument.presentationml.slide+xml"/>
  <Override PartName="/ppt/tags/tag53.xml" ContentType="application/vnd.openxmlformats-officedocument.presentationml.tags+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tags/tag63.xml" ContentType="application/vnd.openxmlformats-officedocument.presentationml.tags+xml"/>
  <Override PartName="/ppt/slides/slide16.xml" ContentType="application/vnd.openxmlformats-officedocument.presentationml.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tags/tag82.xml" ContentType="application/vnd.openxmlformats-officedocument.presentationml.tags+xml"/>
  <Override PartName="/ppt/slides/slide7.xml" ContentType="application/vnd.openxmlformats-officedocument.presentationml.slide+xml"/>
  <Override PartName="/ppt/slideLayouts/slideLayout8.xml" ContentType="application/vnd.openxmlformats-officedocument.presentationml.slideLayout+xml"/>
  <Override PartName="/ppt/tags/tag59.xml" ContentType="application/vnd.openxmlformats-officedocument.presentationml.tags+xml"/>
  <Override PartName="/ppt/tags/tag69.xml" ContentType="application/vnd.openxmlformats-officedocument.presentationml.tags+xml"/>
  <Override PartName="/ppt/tags/tag78.xml" ContentType="application/vnd.openxmlformats-officedocument.presentationml.tags+xml"/>
  <Override PartName="/ppt/slideLayouts/slideLayout13.xml" ContentType="application/vnd.openxmlformats-officedocument.presentationml.slideLayout+xml"/>
  <Override PartName="/ppt/tags/tag10.xml" ContentType="application/vnd.openxmlformats-officedocument.presentationml.tags+xml"/>
  <Override PartName="/ppt/presProps.xml" ContentType="application/vnd.openxmlformats-officedocument.presentationml.presProps+xml"/>
  <Override PartName="/ppt/tags/tag20.xml" ContentType="application/vnd.openxmlformats-officedocument.presentationml.tags+xml"/>
  <Override PartName="/ppt/presentation.xml" ContentType="application/vnd.openxmlformats-officedocument.presentationml.presentation.main+xml"/>
  <Override PartName="/ppt/tags/tag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10.xml" ContentType="application/vnd.openxmlformats-officedocument.presentationml.notesSlide+xml"/>
  <Override PartName="/ppt/tags/tag26.xml" ContentType="application/vnd.openxmlformats-officedocument.presentationml.tags+xml"/>
  <Override PartName="/ppt/slides/slide11.xml" ContentType="application/vnd.openxmlformats-officedocument.presentationml.slide+xml"/>
  <Override PartName="/ppt/tags/tag35.xml" ContentType="application/vnd.openxmlformats-officedocument.presentationml.tags+xml"/>
  <Override PartName="/ppt/slides/slide21.xml" ContentType="application/vnd.openxmlformats-officedocument.presentationml.slide+xml"/>
  <Override PartName="/ppt/tags/tag45.xml" ContentType="application/vnd.openxmlformats-officedocument.presentationml.tags+xml"/>
  <Override PartName="/ppt/slides/slide2.xml" ContentType="application/vnd.openxmlformats-officedocument.presentationml.slide+xml"/>
  <Override PartName="/ppt/tags/tag54.xml" ContentType="application/vnd.openxmlformats-officedocument.presentationml.tags+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tags/tag64.xml" ContentType="application/vnd.openxmlformats-officedocument.presentationml.tags+xml"/>
  <Override PartName="/ppt/slides/slide17.xml" ContentType="application/vnd.openxmlformats-officedocument.presentationml.slide+xml"/>
  <Override PartName="/ppt/tags/tag73.xml" ContentType="application/vnd.openxmlformats-officedocument.presentationml.tags+xml"/>
  <Override PartName="/ppt/tags/tag83.xml" ContentType="application/vnd.openxmlformats-officedocument.presentationml.tags+xml"/>
  <Override PartName="/ppt/slides/slide8.xml" ContentType="application/vnd.openxmlformats-officedocument.presentationml.slide+xml"/>
  <Override PartName="/ppt/slideLayouts/slideLayout9.xml" ContentType="application/vnd.openxmlformats-officedocument.presentationml.slideLayout+xml"/>
  <Override PartName="/ppt/tags/tag79.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tags/tag40.xml" ContentType="application/vnd.openxmlformats-officedocument.presentationml.tags+xml"/>
  <Override PartName="/ppt/tags/tag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slides/slide12.xml" ContentType="application/vnd.openxmlformats-officedocument.presentationml.slide+xml"/>
  <Override PartName="/ppt/notesSlides/notesSlide20.xml" ContentType="application/vnd.openxmlformats-officedocument.presentationml.notesSlide+xml"/>
  <Override PartName="/ppt/tags/tag36.xml" ContentType="application/vnd.openxmlformats-officedocument.presentationml.tags+xml"/>
  <Override PartName="/ppt/slides/slide22.xml" ContentType="application/vnd.openxmlformats-officedocument.presentationml.slide+xml"/>
  <Override PartName="/ppt/tags/tag46.xml" ContentType="application/vnd.openxmlformats-officedocument.presentationml.tags+xml"/>
  <Override PartName="/ppt/slides/slide3.xml" ContentType="application/vnd.openxmlformats-officedocument.presentationml.slide+xml"/>
  <Override PartName="/ppt/tags/tag55.xml" ContentType="application/vnd.openxmlformats-officedocument.presentationml.tags+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7" r:id="rId1"/>
    <p:sldMasterId id="2147483740" r:id="rId2"/>
  </p:sldMasterIdLst>
  <p:notesMasterIdLst>
    <p:notesMasterId r:id="rId29"/>
  </p:notesMasterIdLst>
  <p:sldIdLst>
    <p:sldId id="375" r:id="rId3"/>
    <p:sldId id="398" r:id="rId4"/>
    <p:sldId id="397" r:id="rId5"/>
    <p:sldId id="415" r:id="rId6"/>
    <p:sldId id="417" r:id="rId7"/>
    <p:sldId id="420" r:id="rId8"/>
    <p:sldId id="421" r:id="rId9"/>
    <p:sldId id="419" r:id="rId10"/>
    <p:sldId id="403" r:id="rId11"/>
    <p:sldId id="404" r:id="rId12"/>
    <p:sldId id="405" r:id="rId13"/>
    <p:sldId id="399" r:id="rId14"/>
    <p:sldId id="413" r:id="rId15"/>
    <p:sldId id="418" r:id="rId16"/>
    <p:sldId id="422" r:id="rId17"/>
    <p:sldId id="424" r:id="rId18"/>
    <p:sldId id="426" r:id="rId19"/>
    <p:sldId id="423" r:id="rId20"/>
    <p:sldId id="388" r:id="rId21"/>
    <p:sldId id="412" r:id="rId22"/>
    <p:sldId id="409" r:id="rId23"/>
    <p:sldId id="400" r:id="rId24"/>
    <p:sldId id="406" r:id="rId25"/>
    <p:sldId id="407" r:id="rId26"/>
    <p:sldId id="389" r:id="rId27"/>
    <p:sldId id="365"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B5997"/>
    <a:srgbClr val="3087E8"/>
    <a:srgbClr val="FFFF00"/>
    <a:srgbClr val="33BBDC"/>
    <a:srgbClr val="C31200"/>
    <a:srgbClr val="A80600"/>
    <a:srgbClr val="3B59B6"/>
    <a:srgbClr val="33669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1448" autoAdjust="0"/>
    <p:restoredTop sz="83660" autoAdjust="0"/>
  </p:normalViewPr>
  <p:slideViewPr>
    <p:cSldViewPr>
      <p:cViewPr>
        <p:scale>
          <a:sx n="100" d="100"/>
          <a:sy n="100" d="100"/>
        </p:scale>
        <p:origin x="-2176" y="-648"/>
      </p:cViewPr>
      <p:guideLst>
        <p:guide orient="horz" pos="2160"/>
        <p:guide pos="2880"/>
      </p:guideLst>
    </p:cSldViewPr>
  </p:slideViewPr>
  <p:notesTextViewPr>
    <p:cViewPr>
      <p:scale>
        <a:sx n="100" d="100"/>
        <a:sy n="100" d="100"/>
      </p:scale>
      <p:origin x="0" y="856"/>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D6EECFB-1EFA-4CED-889F-7F336B1998AD}" type="datetimeFigureOut">
              <a:rPr lang="en-US"/>
              <a:pPr>
                <a:defRPr/>
              </a:pPr>
              <a:t>9/27/11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F56DEA7-47BF-4B74-A488-C83398991F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googleblog.blogspot.com/2011/06/1-button-for-websites-recommend-content.htm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googleblog.blogspot.com/2011/06/1-button-for-websites-recommend-content.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googleblog.blogspot.com/2011/06/1-button-for-websites-recommend-content.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I’ll be introducing you</a:t>
            </a:r>
            <a:r>
              <a:rPr lang="en-US" baseline="0" dirty="0" smtClean="0"/>
              <a:t> to 'our data', telling you a bit about the problem we're trying to solve, why these problems require solving, and discussing our solutions.  The idea here is to introduce – from a heavily data-centric perspective – the technological and </a:t>
            </a:r>
            <a:r>
              <a:rPr lang="en-US" baseline="0" dirty="0" err="1" smtClean="0"/>
              <a:t>busiess</a:t>
            </a:r>
            <a:r>
              <a:rPr lang="en-US" baseline="0" dirty="0" smtClean="0"/>
              <a:t> approaches we are taking to creating an Internet of Entities, and why this is important.  All in 40 minutes.</a:t>
            </a:r>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hlinkClick r:id="rId3"/>
              </a:rPr>
              <a:t>http://googleblog.blogspot.com/2011/06/1-button-for-websites-recommend-content.html</a:t>
            </a: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AD53FD-7114-4AD3-B21C-04474E2FA7B5}"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Semantic Web community appears to hold a harmful obsession with formats and protocols.  Almost any URL can serve as a URI, and be dereferenced to its attributes which may be structured in  hcard, og, microdata, etc.</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50111C-7604-4998-AB43-49EB56A55172}"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Crucibles: </a:t>
            </a:r>
            <a:r>
              <a:rPr lang="en-US" baseline="0" dirty="0" smtClean="0"/>
              <a:t> melting pot where impurities are burned off leaving only a pure element behind</a:t>
            </a:r>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Canonical Data – entities that represent the 'pure' representation</a:t>
            </a:r>
            <a:r>
              <a:rPr lang="en-US" baseline="0" dirty="0" smtClean="0"/>
              <a:t> of our multiplicity of entities.  However pure, these remain representations however.</a:t>
            </a:r>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Factual's Global Places</a:t>
            </a:r>
            <a:r>
              <a:rPr lang="en-US" baseline="0" dirty="0" smtClean="0"/>
              <a:t> Schema</a:t>
            </a:r>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gn="l">
              <a:buFont typeface="+mj-lt"/>
              <a:buNone/>
            </a:pPr>
            <a:r>
              <a:rPr lang="en-US" sz="1200" dirty="0" smtClean="0">
                <a:solidFill>
                  <a:srgbClr val="002060"/>
                </a:solidFill>
                <a:latin typeface="Calibri" pitchFamily="34" charset="0"/>
              </a:rPr>
              <a:t>15 attributes x 44 countries = 660 attribute types.  These are required for both extraction and data verification,</a:t>
            </a:r>
            <a:r>
              <a:rPr lang="en-US" sz="1200" baseline="0" dirty="0" smtClean="0">
                <a:solidFill>
                  <a:srgbClr val="002060"/>
                </a:solidFill>
                <a:latin typeface="Calibri" pitchFamily="34" charset="0"/>
              </a:rPr>
              <a:t> and are often (until the advent of microformats) </a:t>
            </a:r>
            <a:r>
              <a:rPr lang="en-US" sz="4400" kern="1200" dirty="0" smtClean="0">
                <a:solidFill>
                  <a:srgbClr val="002060"/>
                </a:solidFill>
                <a:latin typeface="Calibri" pitchFamily="34" charset="0"/>
                <a:ea typeface="+mn-ea"/>
                <a:cs typeface="+mn-cs"/>
              </a:rPr>
              <a:t>domain-specific.</a:t>
            </a:r>
            <a:endParaRPr lang="en-US" sz="4400" kern="1200" dirty="0">
              <a:solidFill>
                <a:srgbClr val="002060"/>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00050" indent="-400050">
              <a:buFont typeface="Arial" pitchFamily="34" charset="0"/>
              <a:buChar char="•"/>
            </a:pPr>
            <a:r>
              <a:rPr lang="en-US" dirty="0" smtClean="0"/>
              <a:t>State code: </a:t>
            </a:r>
          </a:p>
          <a:p>
            <a:pPr marL="857250" lvl="1" indent="-400050">
              <a:buFont typeface="Arial" pitchFamily="34" charset="0"/>
              <a:buChar char="•"/>
            </a:pPr>
            <a:r>
              <a:rPr lang="en-US" dirty="0" smtClean="0"/>
              <a:t>Two </a:t>
            </a:r>
            <a:r>
              <a:rPr lang="en-US" dirty="0" err="1" smtClean="0"/>
              <a:t>entites</a:t>
            </a:r>
            <a:r>
              <a:rPr lang="en-US" dirty="0" smtClean="0"/>
              <a:t> with Same: Tells us very little</a:t>
            </a:r>
          </a:p>
          <a:p>
            <a:pPr marL="857250" lvl="1" indent="-400050">
              <a:buFont typeface="Arial" pitchFamily="34" charset="0"/>
              <a:buChar char="•"/>
            </a:pPr>
            <a:r>
              <a:rPr lang="en-US" dirty="0" smtClean="0"/>
              <a:t>Two </a:t>
            </a:r>
            <a:r>
              <a:rPr lang="en-US" dirty="0" err="1" smtClean="0"/>
              <a:t>entites</a:t>
            </a:r>
            <a:r>
              <a:rPr lang="en-US" dirty="0" smtClean="0"/>
              <a:t> with Different: Tells us very much</a:t>
            </a:r>
          </a:p>
          <a:p>
            <a:pPr marL="400050" indent="-400050">
              <a:buFont typeface="Arial" pitchFamily="34" charset="0"/>
              <a:buChar char="•"/>
            </a:pPr>
            <a:endParaRPr lang="en-US" dirty="0" smtClean="0"/>
          </a:p>
          <a:p>
            <a:pPr marL="400050" indent="-400050">
              <a:buFont typeface="Arial" pitchFamily="34" charset="0"/>
              <a:buChar char="•"/>
            </a:pPr>
            <a:r>
              <a:rPr lang="en-US" dirty="0" smtClean="0"/>
              <a:t>Zip code: medium number of possible values, closeness of two zip codes tells you a little bit about two values (Two records in the same zip code might be the same, in two different zip codes that are close together)</a:t>
            </a:r>
          </a:p>
          <a:p>
            <a:pPr marL="400050" indent="-400050">
              <a:buFont typeface="Arial" pitchFamily="34" charset="0"/>
              <a:buChar char="•"/>
            </a:pPr>
            <a:endParaRPr lang="en-US" dirty="0" smtClean="0"/>
          </a:p>
          <a:p>
            <a:pPr marL="400050" indent="-400050">
              <a:buFont typeface="Arial" pitchFamily="34" charset="0"/>
              <a:buChar char="•"/>
            </a:pPr>
            <a:r>
              <a:rPr lang="en-US" dirty="0" smtClean="0"/>
              <a:t>Phone number: High entropy but surprisingly uninformative. Different numbers might not mean anything (some businesses have multiple phone numbers). </a:t>
            </a:r>
            <a:r>
              <a:rPr lang="en-US" smtClean="0"/>
              <a:t>Equal phone numbers might mean two places are the same, or it might mean they are in the same mall or owned by the same parent company or something else.</a:t>
            </a:r>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 attributes</a:t>
            </a:r>
            <a:r>
              <a:rPr lang="en-US" baseline="0" dirty="0" smtClean="0"/>
              <a:t> x </a:t>
            </a:r>
            <a:r>
              <a:rPr lang="en-US" dirty="0" smtClean="0"/>
              <a:t>44 countries (so far) = 660</a:t>
            </a:r>
            <a:r>
              <a:rPr lang="en-US" baseline="0" dirty="0" smtClean="0"/>
              <a:t> attribute types</a:t>
            </a:r>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Lucene and Solr have given us excellent tools to improving how we access data.  This is good, but creating genuine data-centric intelligence demands we remove the human from the equasion.</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19F2D7-FF85-4319-9FE3-13AF9031799E}"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“This chart shows the deployment of certain </a:t>
            </a:r>
            <a:r>
              <a:rPr lang="en-US" dirty="0" err="1" smtClean="0"/>
              <a:t>microformats</a:t>
            </a:r>
            <a:r>
              <a:rPr lang="en-US" dirty="0" smtClean="0"/>
              <a:t> and </a:t>
            </a:r>
            <a:r>
              <a:rPr lang="en-US" dirty="0" err="1" smtClean="0"/>
              <a:t>RDFa</a:t>
            </a:r>
            <a:r>
              <a:rPr lang="en-US" dirty="0" smtClean="0"/>
              <a:t> markup on the Web, as percentage of all web pages, based on an analysis of 12 billion web pages indexed by Yahoo! Search” </a:t>
            </a:r>
            <a:r>
              <a:rPr lang="en-US" dirty="0" smtClean="0">
                <a:solidFill>
                  <a:schemeClr val="bg1">
                    <a:lumMod val="75000"/>
                  </a:schemeClr>
                </a:solidFill>
              </a:rPr>
              <a:t>http://tripletalk.wordpress.com/2011/01/25/rdfa-deployment-across-the-web/</a:t>
            </a:r>
            <a:endParaRPr lang="en-US" dirty="0"/>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7DC0B2-D246-4CE3-90E8-0F119881520E}"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Counter’ is a physical place:</a:t>
            </a:r>
          </a:p>
          <a:p>
            <a:pPr>
              <a:buFont typeface="Arial" pitchFamily="34" charset="0"/>
              <a:buChar char="•"/>
            </a:pPr>
            <a:r>
              <a:rPr lang="en-US" baseline="0" dirty="0" smtClean="0"/>
              <a:t> a member of a chain with the same name</a:t>
            </a:r>
          </a:p>
          <a:p>
            <a:pPr>
              <a:buFont typeface="Arial" pitchFamily="34" charset="0"/>
              <a:buChar char="•"/>
            </a:pPr>
            <a:r>
              <a:rPr lang="en-US" baseline="0" dirty="0" smtClean="0"/>
              <a:t> </a:t>
            </a:r>
            <a:r>
              <a:rPr lang="en-US" dirty="0" smtClean="0"/>
              <a:t>represented electronically in 000 different places on the Internet</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2DBBCF-0517-406D-9074-D336753D736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Yelp pages are marked up in both og and hcard.  All good, and equally consumable.</a:t>
            </a:r>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097604-52E7-4CDF-930D-8BC4D0D8A8BC}" type="slidenum">
              <a:rPr lang="en-US"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PR on schema.org focuses on Search, but each of these orgs is certainly working on an entity-mapping product, of which only Yahoo makes reference.</a:t>
            </a:r>
          </a:p>
          <a:p>
            <a:endParaRPr lang="en-US" smtClean="0"/>
          </a:p>
          <a:p>
            <a:r>
              <a:rPr lang="en-US" smtClean="0"/>
              <a:t>http://www.bing.com/community/site_blogs/b/search/archive/2011/06/02/bing-google-and-yahoo-unite-to-build-the-web-of-objects.aspx</a:t>
            </a:r>
          </a:p>
          <a:p>
            <a:r>
              <a:rPr lang="en-US" smtClean="0"/>
              <a:t>http://googleblog.blogspot.com/2011/06/introducing-schemaorg-search-engines.html</a:t>
            </a:r>
          </a:p>
          <a:p>
            <a:r>
              <a:rPr lang="en-US" smtClean="0"/>
              <a:t>http://www.ysearchblog.com/2011/06/02/introducing-schema-org-a-collaboration-on-structured-data/</a:t>
            </a:r>
          </a:p>
          <a:p>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214637-BA0A-4F0D-B41C-B01466C3F475}" type="slidenum">
              <a:rPr lang="en-US" smtClean="0"/>
              <a:pPr/>
              <a:t>24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Wires can connect</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5BAB32-9727-48C3-B879-E54E943622B8}" type="slidenum">
              <a:rPr lang="en-US" smtClean="0"/>
              <a:pPr/>
              <a:t>25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Fin.</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A658DD-1309-427A-8AC3-BD6D341C05CB}" type="slidenum">
              <a:rPr lang="en-US" smtClean="0"/>
              <a:pPr/>
              <a:t>26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alibri" pitchFamily="34" charset="0"/>
              </a:rPr>
              <a:t>(Side</a:t>
            </a:r>
            <a:r>
              <a:rPr lang="en-US" sz="1200" baseline="0" dirty="0" smtClean="0">
                <a:solidFill>
                  <a:srgbClr val="002060"/>
                </a:solidFill>
                <a:latin typeface="Calibri" pitchFamily="34" charset="0"/>
              </a:rPr>
              <a:t> Note: conferences like this are a great place to source metaphors as data scientists and others attempt shape with familiar language concepts and scopes both unfamiliar and at-times otherwise unfathomable. This talk will be no exception.)</a:t>
            </a:r>
            <a:endParaRPr lang="en-US" sz="1200" dirty="0" smtClean="0">
              <a:solidFill>
                <a:srgbClr val="002060"/>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alibri" pitchFamily="34" charset="0"/>
              </a:rPr>
              <a:t>If our source data were a person, it would be a curiously-dressed, absentminded, at-times-unintelligible sociopathic hermaphrodite who excels at practical jokes.  (Difficult to find adequate</a:t>
            </a:r>
            <a:r>
              <a:rPr lang="en-US" sz="1200" baseline="0" dirty="0" smtClean="0">
                <a:solidFill>
                  <a:srgbClr val="002060"/>
                </a:solidFill>
                <a:latin typeface="Calibri" pitchFamily="34" charset="0"/>
              </a:rPr>
              <a:t> clip art to express this individual)</a:t>
            </a:r>
            <a:endParaRPr lang="en-US" sz="1200" dirty="0" smtClean="0">
              <a:solidFill>
                <a:srgbClr val="002060"/>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2060"/>
                </a:solidFill>
                <a:latin typeface="Calibri" pitchFamily="34" charset="0"/>
              </a:rPr>
              <a:t>Generally content</a:t>
            </a:r>
            <a:r>
              <a:rPr lang="en-US" sz="1200" baseline="0" dirty="0" smtClean="0">
                <a:solidFill>
                  <a:srgbClr val="002060"/>
                </a:solidFill>
                <a:latin typeface="Calibri" pitchFamily="34" charset="0"/>
              </a:rPr>
              <a:t> distribution on the Internet is a bullhorn, designed to amplify and distribute signal above the voices of others. Practically, someone like </a:t>
            </a:r>
            <a:r>
              <a:rPr lang="en-US" sz="1200" baseline="0" dirty="0" err="1" smtClean="0">
                <a:solidFill>
                  <a:srgbClr val="002060"/>
                </a:solidFill>
                <a:latin typeface="Calibri" pitchFamily="34" charset="0"/>
              </a:rPr>
              <a:t>Yext</a:t>
            </a:r>
            <a:r>
              <a:rPr lang="en-US" sz="1200" baseline="0" dirty="0" smtClean="0">
                <a:solidFill>
                  <a:srgbClr val="002060"/>
                </a:solidFill>
                <a:latin typeface="Calibri" pitchFamily="34" charset="0"/>
              </a:rPr>
              <a:t> will accept authoritative changes from an entity (such as a brand or an SMB) and perpetuate this information out (in a timely manner) to search engines, application developers, and portals.  Each one of these entities assigns its own identifier and URL, infrequently (if ever) maintaining identifiers of the original contents.  The resultant </a:t>
            </a:r>
            <a:r>
              <a:rPr lang="en-US" sz="1200" baseline="0" dirty="0" err="1" smtClean="0">
                <a:solidFill>
                  <a:srgbClr val="002060"/>
                </a:solidFill>
                <a:latin typeface="Calibri" pitchFamily="34" charset="0"/>
              </a:rPr>
              <a:t>entites</a:t>
            </a:r>
            <a:r>
              <a:rPr lang="en-US" sz="1200" baseline="0" dirty="0" smtClean="0">
                <a:solidFill>
                  <a:srgbClr val="002060"/>
                </a:solidFill>
                <a:latin typeface="Calibri" pitchFamily="34" charset="0"/>
              </a:rPr>
              <a:t> can be identified only by their collective attributes.</a:t>
            </a:r>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[Provide</a:t>
            </a:r>
            <a:r>
              <a:rPr lang="en-US" baseline="0" dirty="0" smtClean="0"/>
              <a:t> use-cases here: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Social media aggregation/sentiment analysis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Mobile payments</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r>
              <a:rPr lang="en-US" baseline="0" dirty="0" smtClean="0"/>
              <a:t>Generally developing an understanding of Things outside specific verticals.  This is all about </a:t>
            </a:r>
            <a:r>
              <a:rPr lang="en-US" baseline="0" dirty="0" err="1" smtClean="0"/>
              <a:t>bridgeing</a:t>
            </a:r>
            <a:r>
              <a:rPr lang="en-US" baseline="0" dirty="0" smtClean="0"/>
              <a:t> walls between silos.</a:t>
            </a:r>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a:t>
            </a:r>
            <a:r>
              <a:rPr lang="en-US" baseline="0" dirty="0" smtClean="0"/>
              <a:t> Engine Marketing is of course designed to pull eyeballs in (via links) by getting data out (again via links).  </a:t>
            </a:r>
            <a:endParaRPr lang="en-US" dirty="0"/>
          </a:p>
        </p:txBody>
      </p:sp>
      <p:sp>
        <p:nvSpPr>
          <p:cNvPr id="4" name="Slide Number Placeholder 3"/>
          <p:cNvSpPr>
            <a:spLocks noGrp="1"/>
          </p:cNvSpPr>
          <p:nvPr>
            <p:ph type="sldNum" sz="quarter" idx="10"/>
          </p:nvPr>
        </p:nvSpPr>
        <p:spPr/>
        <p:txBody>
          <a:bodyPr/>
          <a:lstStyle/>
          <a:p>
            <a:pPr>
              <a:defRPr/>
            </a:pPr>
            <a:fld id="{9F56DEA7-47BF-4B74-A488-C83398991F8D}"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Social engagement is with the web page, not the underlying entity</a:t>
            </a:r>
          </a:p>
          <a:p>
            <a:r>
              <a:rPr lang="en-US" smtClean="0">
                <a:hlinkClick r:id="rId3"/>
              </a:rPr>
              <a:t>http://googleblog.blogspot.com/2011/06/1-button-for-websites-recommend-content.html</a:t>
            </a: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2258FE-3B58-4B8B-9B00-9C960A14AAF7}"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hlinkClick r:id="rId3"/>
              </a:rPr>
              <a:t>http://googleblog.blogspot.com/2011/06/1-button-for-websites-recommend-content.html</a:t>
            </a:r>
            <a:endParaRPr lang="en-US"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18B1D3-B71C-4313-AB89-56959AD9E5E0}"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086600" cy="90646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4"/>
            <a:ext cx="3008189" cy="1161975"/>
          </a:xfrm>
          <a:prstGeom prst="rect">
            <a:avLst/>
          </a:prstGeom>
        </p:spPr>
        <p:txBody>
          <a:bodyPr lIns="64288" tIns="32144" rIns="64288" bIns="32144"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88" tIns="32144" rIns="64288" bIns="32144"/>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8" y="1435448"/>
            <a:ext cx="3008189" cy="4690318"/>
          </a:xfrm>
          <a:prstGeom prst="rect">
            <a:avLst/>
          </a:prstGeom>
        </p:spPr>
        <p:txBody>
          <a:bodyPr lIns="64288" tIns="32144" rIns="64288" bIns="32144"/>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6" y="4800824"/>
            <a:ext cx="5486177" cy="567035"/>
          </a:xfrm>
          <a:prstGeom prst="rect">
            <a:avLst/>
          </a:prstGeom>
        </p:spPr>
        <p:txBody>
          <a:bodyPr lIns="64288" tIns="32144" rIns="64288" bIns="32144"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6" y="612800"/>
            <a:ext cx="5486177" cy="4114354"/>
          </a:xfrm>
          <a:prstGeom prst="rect">
            <a:avLst/>
          </a:prstGeom>
        </p:spPr>
        <p:txBody>
          <a:bodyPr lIns="64288" tIns="32144" rIns="64288" bIns="32144"/>
          <a:lstStyle>
            <a:lvl1pPr marL="0" indent="0">
              <a:buNone/>
              <a:defRPr sz="2200"/>
            </a:lvl1pPr>
            <a:lvl2pPr marL="321440" indent="0">
              <a:buNone/>
              <a:defRPr sz="2000"/>
            </a:lvl2pPr>
            <a:lvl3pPr marL="642882" indent="0">
              <a:buNone/>
              <a:defRPr sz="1700"/>
            </a:lvl3pPr>
            <a:lvl4pPr marL="964323" indent="0">
              <a:buNone/>
              <a:defRPr sz="1400"/>
            </a:lvl4pPr>
            <a:lvl5pPr marL="1285763" indent="0">
              <a:buNone/>
              <a:defRPr sz="1400"/>
            </a:lvl5pPr>
            <a:lvl6pPr marL="1607205" indent="0">
              <a:buNone/>
              <a:defRPr sz="1400"/>
            </a:lvl6pPr>
            <a:lvl7pPr marL="1928645" indent="0">
              <a:buNone/>
              <a:defRPr sz="1400"/>
            </a:lvl7pPr>
            <a:lvl8pPr marL="2250086" indent="0">
              <a:buNone/>
              <a:defRPr sz="1400"/>
            </a:lvl8pPr>
            <a:lvl9pPr marL="2571527" indent="0">
              <a:buNone/>
              <a:defRPr sz="14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636" y="5367860"/>
            <a:ext cx="5486177" cy="804788"/>
          </a:xfrm>
          <a:prstGeom prst="rect">
            <a:avLst/>
          </a:prstGeom>
        </p:spPr>
        <p:txBody>
          <a:bodyPr lIns="64288" tIns="32144" rIns="64288" bIns="32144"/>
          <a:lstStyle>
            <a:lvl1pPr marL="0" indent="0">
              <a:buNone/>
              <a:defRPr sz="1000"/>
            </a:lvl1pPr>
            <a:lvl2pPr marL="321440" indent="0">
              <a:buNone/>
              <a:defRPr sz="800"/>
            </a:lvl2pPr>
            <a:lvl3pPr marL="642882" indent="0">
              <a:buNone/>
              <a:defRPr sz="700"/>
            </a:lvl3pPr>
            <a:lvl4pPr marL="964323" indent="0">
              <a:buNone/>
              <a:defRPr sz="600"/>
            </a:lvl4pPr>
            <a:lvl5pPr marL="1285763" indent="0">
              <a:buNone/>
              <a:defRPr sz="600"/>
            </a:lvl5pPr>
            <a:lvl6pPr marL="1607205" indent="0">
              <a:buNone/>
              <a:defRPr sz="600"/>
            </a:lvl6pPr>
            <a:lvl7pPr marL="1928645" indent="0">
              <a:buNone/>
              <a:defRPr sz="600"/>
            </a:lvl7pPr>
            <a:lvl8pPr marL="2250086" indent="0">
              <a:buNone/>
              <a:defRPr sz="600"/>
            </a:lvl8pPr>
            <a:lvl9pPr marL="2571527" indent="0">
              <a:buNone/>
              <a:defRPr sz="600"/>
            </a:lvl9pPr>
          </a:lstStyle>
          <a:p>
            <a:pPr lvl="0"/>
            <a:r>
              <a:rPr lang="en-US" smtClean="0"/>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8" tIns="32144" rIns="64288" bIns="32144"/>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48"/>
            <a:ext cx="8228707" cy="4525119"/>
          </a:xfrm>
          <a:prstGeom prst="rect">
            <a:avLst/>
          </a:prstGeom>
        </p:spPr>
        <p:txBody>
          <a:bodyPr vert="eaVert" lIns="64288" tIns="32144" rIns="64288" bIns="3214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88" tIns="32144" rIns="64288" bIns="32144"/>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88" tIns="32144" rIns="64288" bIns="3214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88" tIns="32144" rIns="64288" bIns="32144"/>
          <a:lstStyle/>
          <a:p>
            <a:r>
              <a:rPr lang="en-US" smtClean="0"/>
              <a:t>Click to edit Master title style</a:t>
            </a:r>
            <a:endParaRPr lang="en-US"/>
          </a:p>
        </p:txBody>
      </p:sp>
      <p:sp>
        <p:nvSpPr>
          <p:cNvPr id="3" name="Subtitle 2"/>
          <p:cNvSpPr>
            <a:spLocks noGrp="1"/>
          </p:cNvSpPr>
          <p:nvPr>
            <p:ph type="subTitle" idx="1"/>
          </p:nvPr>
        </p:nvSpPr>
        <p:spPr>
          <a:xfrm>
            <a:off x="1371824" y="3886648"/>
            <a:ext cx="6400354" cy="1752451"/>
          </a:xfrm>
          <a:prstGeom prst="rect">
            <a:avLst/>
          </a:prstGeom>
        </p:spPr>
        <p:txBody>
          <a:bodyPr lIns="64288" tIns="32144" rIns="64288" bIns="32144"/>
          <a:lstStyle>
            <a:lvl1pPr marL="0" indent="0" algn="ctr">
              <a:buNone/>
              <a:defRPr/>
            </a:lvl1pPr>
            <a:lvl2pPr marL="321440" indent="0" algn="ctr">
              <a:buNone/>
              <a:defRPr/>
            </a:lvl2pPr>
            <a:lvl3pPr marL="642882" indent="0" algn="ctr">
              <a:buNone/>
              <a:defRPr/>
            </a:lvl3pPr>
            <a:lvl4pPr marL="964323" indent="0" algn="ctr">
              <a:buNone/>
              <a:defRPr/>
            </a:lvl4pPr>
            <a:lvl5pPr marL="1285763" indent="0" algn="ctr">
              <a:buNone/>
              <a:defRPr/>
            </a:lvl5pPr>
            <a:lvl6pPr marL="1607205" indent="0" algn="ctr">
              <a:buNone/>
              <a:defRPr/>
            </a:lvl6pPr>
            <a:lvl7pPr marL="1928645" indent="0" algn="ctr">
              <a:buNone/>
              <a:defRPr/>
            </a:lvl7pPr>
            <a:lvl8pPr marL="2250086" indent="0" algn="ctr">
              <a:buNone/>
              <a:defRPr/>
            </a:lvl8pPr>
            <a:lvl9pPr marL="2571527" indent="0" algn="ctr">
              <a:buNone/>
              <a:defRPr/>
            </a:lvl9pPr>
          </a:lstStyle>
          <a:p>
            <a:r>
              <a:rPr lang="en-US" smtClean="0"/>
              <a:t>Click to edit Master subtitle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8" tIns="32144" rIns="64288" bIns="32144"/>
          <a:lstStyle/>
          <a:p>
            <a:r>
              <a:rPr lang="en-US" smtClean="0"/>
              <a:t>Click to edit Master title style</a:t>
            </a:r>
            <a:endParaRPr lang="en-US"/>
          </a:p>
        </p:txBody>
      </p:sp>
      <p:sp>
        <p:nvSpPr>
          <p:cNvPr id="3" name="Content Placeholder 2"/>
          <p:cNvSpPr>
            <a:spLocks noGrp="1"/>
          </p:cNvSpPr>
          <p:nvPr>
            <p:ph idx="1"/>
          </p:nvPr>
        </p:nvSpPr>
        <p:spPr>
          <a:xfrm>
            <a:off x="457647" y="1600648"/>
            <a:ext cx="8228707" cy="4525119"/>
          </a:xfrm>
          <a:prstGeom prst="rect">
            <a:avLst/>
          </a:prstGeom>
        </p:spPr>
        <p:txBody>
          <a:bodyPr lIns="64288" tIns="32144" rIns="64288" bIns="3214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88" tIns="32144" rIns="64288" bIns="32144"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88" tIns="32144" rIns="64288" bIns="32144" anchor="b"/>
          <a:lstStyle>
            <a:lvl1pPr marL="0" indent="0">
              <a:buNone/>
              <a:defRPr sz="1400"/>
            </a:lvl1pPr>
            <a:lvl2pPr marL="321440" indent="0">
              <a:buNone/>
              <a:defRPr sz="1300"/>
            </a:lvl2pPr>
            <a:lvl3pPr marL="642882" indent="0">
              <a:buNone/>
              <a:defRPr sz="1100"/>
            </a:lvl3pPr>
            <a:lvl4pPr marL="964323" indent="0">
              <a:buNone/>
              <a:defRPr sz="1000"/>
            </a:lvl4pPr>
            <a:lvl5pPr marL="1285763" indent="0">
              <a:buNone/>
              <a:defRPr sz="1000"/>
            </a:lvl5pPr>
            <a:lvl6pPr marL="1607205" indent="0">
              <a:buNone/>
              <a:defRPr sz="1000"/>
            </a:lvl6pPr>
            <a:lvl7pPr marL="1928645" indent="0">
              <a:buNone/>
              <a:defRPr sz="1000"/>
            </a:lvl7pPr>
            <a:lvl8pPr marL="2250086" indent="0">
              <a:buNone/>
              <a:defRPr sz="1000"/>
            </a:lvl8pPr>
            <a:lvl9pPr marL="2571527" indent="0">
              <a:buNone/>
              <a:defRPr sz="1000"/>
            </a:lvl9pPr>
          </a:lstStyle>
          <a:p>
            <a:pPr lvl="0"/>
            <a:r>
              <a:rPr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8" tIns="32144" rIns="64288" bIns="32144"/>
          <a:lstStyle/>
          <a:p>
            <a:r>
              <a:rPr lang="en-US" smtClean="0"/>
              <a:t>Click to edit Master title style</a:t>
            </a:r>
            <a:endParaRPr lang="en-US"/>
          </a:p>
        </p:txBody>
      </p:sp>
      <p:sp>
        <p:nvSpPr>
          <p:cNvPr id="3" name="Content Placeholder 2"/>
          <p:cNvSpPr>
            <a:spLocks noGrp="1"/>
          </p:cNvSpPr>
          <p:nvPr>
            <p:ph sz="half" idx="1"/>
          </p:nvPr>
        </p:nvSpPr>
        <p:spPr>
          <a:xfrm>
            <a:off x="457648" y="1600648"/>
            <a:ext cx="4060775" cy="4525119"/>
          </a:xfrm>
          <a:prstGeom prst="rect">
            <a:avLst/>
          </a:prstGeom>
        </p:spPr>
        <p:txBody>
          <a:bodyPr lIns="64288" tIns="32144" rIns="64288" bIns="32144"/>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48"/>
            <a:ext cx="4060775" cy="4525119"/>
          </a:xfrm>
          <a:prstGeom prst="rect">
            <a:avLst/>
          </a:prstGeom>
        </p:spPr>
        <p:txBody>
          <a:bodyPr lIns="64288" tIns="32144" rIns="64288" bIns="32144"/>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8" tIns="32144" rIns="64288" bIns="32144"/>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88" tIns="32144" rIns="64288" bIns="32144"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88" tIns="32144" rIns="64288" bIns="32144"/>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88" tIns="32144" rIns="64288" bIns="32144" anchor="b"/>
          <a:lstStyle>
            <a:lvl1pPr marL="0" indent="0">
              <a:buNone/>
              <a:defRPr sz="1700" b="1"/>
            </a:lvl1pPr>
            <a:lvl2pPr marL="321440" indent="0">
              <a:buNone/>
              <a:defRPr sz="1400" b="1"/>
            </a:lvl2pPr>
            <a:lvl3pPr marL="642882" indent="0">
              <a:buNone/>
              <a:defRPr sz="1300" b="1"/>
            </a:lvl3pPr>
            <a:lvl4pPr marL="964323" indent="0">
              <a:buNone/>
              <a:defRPr sz="1100" b="1"/>
            </a:lvl4pPr>
            <a:lvl5pPr marL="1285763" indent="0">
              <a:buNone/>
              <a:defRPr sz="1100" b="1"/>
            </a:lvl5pPr>
            <a:lvl6pPr marL="1607205" indent="0">
              <a:buNone/>
              <a:defRPr sz="1100" b="1"/>
            </a:lvl6pPr>
            <a:lvl7pPr marL="1928645" indent="0">
              <a:buNone/>
              <a:defRPr sz="1100" b="1"/>
            </a:lvl7pPr>
            <a:lvl8pPr marL="2250086" indent="0">
              <a:buNone/>
              <a:defRPr sz="1100" b="1"/>
            </a:lvl8pPr>
            <a:lvl9pPr marL="2571527"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88" tIns="32144" rIns="64288" bIns="32144"/>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88" tIns="32144" rIns="64288" bIns="32144"/>
          <a:lstStyle/>
          <a:p>
            <a:r>
              <a:rPr lang="en-US" smtClean="0"/>
              <a:t>Click to edit Master title style</a:t>
            </a:r>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tags" Target="../tags/tag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theme" Target="../theme/theme2.xml"/><Relationship Id="rId13" Type="http://schemas.openxmlformats.org/officeDocument/2006/relationships/tags" Target="../tags/tag2.xml"/><Relationship Id="rId14" Type="http://schemas.openxmlformats.org/officeDocument/2006/relationships/tags" Target="../tags/tag3.xml"/><Relationship Id="rId15" Type="http://schemas.openxmlformats.org/officeDocument/2006/relationships/tags" Target="../tags/tag4.xml"/><Relationship Id="rId16" Type="http://schemas.openxmlformats.org/officeDocument/2006/relationships/image" Target="../media/image2.png"/><Relationship Id="rId17"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rotWithShape="1">
          <a:gsLst>
            <a:gs pos="0">
              <a:srgbClr val="A8E0EF"/>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custDataLst>
              <p:tags r:id="rId4"/>
            </p:custDataLst>
          </p:nvPr>
        </p:nvSpPr>
        <p:spPr bwMode="auto">
          <a:xfrm>
            <a:off x="549275" y="1295400"/>
            <a:ext cx="8061325"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35000"/>
        </a:spcBef>
        <a:spcAft>
          <a:spcPct val="0"/>
        </a:spcAft>
        <a:buChar char="•"/>
        <a:defRPr sz="2600">
          <a:solidFill>
            <a:schemeClr val="tx1"/>
          </a:solidFill>
          <a:latin typeface="+mn-lt"/>
          <a:ea typeface="+mn-ea"/>
          <a:cs typeface="+mn-cs"/>
        </a:defRPr>
      </a:lvl1pPr>
      <a:lvl2pPr marL="742950" indent="-285750" algn="l" rtl="0" eaLnBrk="0" fontAlgn="base" hangingPunct="0">
        <a:spcBef>
          <a:spcPct val="35000"/>
        </a:spcBef>
        <a:spcAft>
          <a:spcPct val="0"/>
        </a:spcAft>
        <a:buChar char="–"/>
        <a:defRPr sz="2400">
          <a:solidFill>
            <a:schemeClr val="tx1"/>
          </a:solidFill>
          <a:latin typeface="+mn-lt"/>
        </a:defRPr>
      </a:lvl2pPr>
      <a:lvl3pPr marL="1143000" indent="-228600" algn="l" rtl="0" eaLnBrk="0" fontAlgn="base" hangingPunct="0">
        <a:spcBef>
          <a:spcPct val="35000"/>
        </a:spcBef>
        <a:spcAft>
          <a:spcPct val="0"/>
        </a:spcAft>
        <a:buChar char="•"/>
        <a:defRPr sz="2000">
          <a:solidFill>
            <a:schemeClr val="tx1"/>
          </a:solidFill>
          <a:latin typeface="+mn-lt"/>
        </a:defRPr>
      </a:lvl3pPr>
      <a:lvl4pPr marL="1600200" indent="-228600" algn="l" rtl="0" eaLnBrk="0" fontAlgn="base" hangingPunct="0">
        <a:spcBef>
          <a:spcPct val="35000"/>
        </a:spcBef>
        <a:spcAft>
          <a:spcPct val="0"/>
        </a:spcAft>
        <a:buChar char="–"/>
        <a:defRPr sz="2000">
          <a:solidFill>
            <a:schemeClr val="tx1"/>
          </a:solidFill>
          <a:latin typeface="+mn-lt"/>
        </a:defRPr>
      </a:lvl4pPr>
      <a:lvl5pPr marL="2057400" indent="-228600" algn="l" rtl="0" eaLnBrk="0" fontAlgn="base" hangingPunct="0">
        <a:spcBef>
          <a:spcPct val="35000"/>
        </a:spcBef>
        <a:spcAft>
          <a:spcPct val="0"/>
        </a:spcAft>
        <a:buChar char="»"/>
        <a:defRPr sz="1600">
          <a:solidFill>
            <a:schemeClr val="tx1"/>
          </a:solidFill>
          <a:latin typeface="+mn-lt"/>
        </a:defRPr>
      </a:lvl5pPr>
      <a:lvl6pPr marL="2514600" indent="-228600" algn="l" rtl="0" fontAlgn="base">
        <a:spcBef>
          <a:spcPct val="35000"/>
        </a:spcBef>
        <a:spcAft>
          <a:spcPct val="0"/>
        </a:spcAft>
        <a:buChar char="»"/>
        <a:defRPr sz="1600">
          <a:solidFill>
            <a:schemeClr val="tx1"/>
          </a:solidFill>
          <a:latin typeface="+mn-lt"/>
        </a:defRPr>
      </a:lvl6pPr>
      <a:lvl7pPr marL="2971800" indent="-228600" algn="l" rtl="0" fontAlgn="base">
        <a:spcBef>
          <a:spcPct val="35000"/>
        </a:spcBef>
        <a:spcAft>
          <a:spcPct val="0"/>
        </a:spcAft>
        <a:buChar char="»"/>
        <a:defRPr sz="1600">
          <a:solidFill>
            <a:schemeClr val="tx1"/>
          </a:solidFill>
          <a:latin typeface="+mn-lt"/>
        </a:defRPr>
      </a:lvl7pPr>
      <a:lvl8pPr marL="3429000" indent="-228600" algn="l" rtl="0" fontAlgn="base">
        <a:spcBef>
          <a:spcPct val="35000"/>
        </a:spcBef>
        <a:spcAft>
          <a:spcPct val="0"/>
        </a:spcAft>
        <a:buChar char="»"/>
        <a:defRPr sz="1600">
          <a:solidFill>
            <a:schemeClr val="tx1"/>
          </a:solidFill>
          <a:latin typeface="+mn-lt"/>
        </a:defRPr>
      </a:lvl8pPr>
      <a:lvl9pPr marL="3886200" indent="-228600" algn="l" rtl="0" fontAlgn="base">
        <a:spcBef>
          <a:spcPct val="35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gradFill rotWithShape="0">
          <a:gsLst>
            <a:gs pos="0">
              <a:srgbClr val="00A8CB"/>
            </a:gs>
            <a:gs pos="100000">
              <a:srgbClr val="FFFFFF"/>
            </a:gs>
          </a:gsLst>
          <a:lin ang="5400000" scaled="1"/>
        </a:gra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custDataLst>
              <p:tags r:id="rId13"/>
            </p:custDataLst>
          </p:nvPr>
        </p:nvPicPr>
        <p:blipFill>
          <a:blip r:embed="rId16" cstate="print"/>
          <a:srcRect/>
          <a:stretch>
            <a:fillRect/>
          </a:stretch>
        </p:blipFill>
        <p:spPr bwMode="auto">
          <a:xfrm>
            <a:off x="1438275" y="4179888"/>
            <a:ext cx="7715250" cy="2687637"/>
          </a:xfrm>
          <a:prstGeom prst="rect">
            <a:avLst/>
          </a:prstGeom>
          <a:noFill/>
          <a:ln w="12700">
            <a:noFill/>
            <a:miter lim="800000"/>
            <a:headEnd/>
            <a:tailEnd/>
          </a:ln>
        </p:spPr>
      </p:pic>
      <p:sp>
        <p:nvSpPr>
          <p:cNvPr id="2" name="Line 2"/>
          <p:cNvSpPr>
            <a:spLocks noChangeShapeType="1"/>
          </p:cNvSpPr>
          <p:nvPr>
            <p:custDataLst>
              <p:tags r:id="rId14"/>
            </p:custDataLst>
          </p:nvPr>
        </p:nvSpPr>
        <p:spPr bwMode="auto">
          <a:xfrm>
            <a:off x="0" y="6858000"/>
            <a:ext cx="9144000" cy="0"/>
          </a:xfrm>
          <a:prstGeom prst="line">
            <a:avLst/>
          </a:prstGeom>
          <a:noFill/>
          <a:ln w="6350">
            <a:solidFill>
              <a:schemeClr val="tx1"/>
            </a:solidFill>
            <a:prstDash val="solid"/>
            <a:round/>
            <a:headEnd type="none" w="med" len="med"/>
            <a:tailEnd type="none" w="med" len="med"/>
          </a:ln>
        </p:spPr>
        <p:txBody>
          <a:bodyPr lIns="64291" tIns="32146" rIns="64291" bIns="32146"/>
          <a:lstStyle/>
          <a:p>
            <a:pPr>
              <a:defRPr/>
            </a:pPr>
            <a:endParaRPr lang="en-US"/>
          </a:p>
        </p:txBody>
      </p:sp>
      <p:pic>
        <p:nvPicPr>
          <p:cNvPr id="1027" name="Picture 3"/>
          <p:cNvPicPr>
            <a:picLocks noChangeAspect="1" noChangeArrowheads="1"/>
          </p:cNvPicPr>
          <p:nvPr>
            <p:custDataLst>
              <p:tags r:id="rId15"/>
            </p:custDataLst>
          </p:nvPr>
        </p:nvPicPr>
        <p:blipFill>
          <a:blip r:embed="rId17" cstate="print"/>
          <a:srcRect/>
          <a:stretch>
            <a:fillRect/>
          </a:stretch>
        </p:blipFill>
        <p:spPr bwMode="auto">
          <a:xfrm>
            <a:off x="392113" y="482600"/>
            <a:ext cx="2708275" cy="803275"/>
          </a:xfrm>
          <a:prstGeom prst="rect">
            <a:avLst/>
          </a:prstGeom>
          <a:noFill/>
          <a:ln w="12700">
            <a:noFill/>
            <a:miter lim="800000"/>
            <a:headEnd/>
            <a:tailEnd/>
          </a:ln>
          <a:effectLst>
            <a:outerShdw dist="12699" dir="5400000" algn="ctr" rotWithShape="0">
              <a:schemeClr val="bg2">
                <a:alpha val="50000"/>
              </a:scheme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timing>
    <p:tnLst>
      <p:par>
        <p:cTn id="1" dur="indefinite" restart="never" nodeType="tmRoot"/>
      </p:par>
    </p:tnLst>
  </p:timing>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321457"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642915"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964372"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285829"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239713" indent="-239713" algn="ctr" rtl="0" eaLnBrk="0" fontAlgn="base" hangingPunct="0">
        <a:spcBef>
          <a:spcPct val="0"/>
        </a:spcBef>
        <a:spcAft>
          <a:spcPct val="0"/>
        </a:spcAft>
        <a:defRPr sz="2400">
          <a:solidFill>
            <a:schemeClr val="tx1"/>
          </a:solidFill>
          <a:latin typeface="+mn-lt"/>
          <a:ea typeface="+mn-ea"/>
          <a:cs typeface="+mn-cs"/>
          <a:sym typeface="Gill Sans" charset="0"/>
        </a:defRPr>
      </a:lvl1pPr>
      <a:lvl2pPr marL="522288" indent="-200025" algn="ctr" rtl="0" eaLnBrk="0" fontAlgn="base" hangingPunct="0">
        <a:spcBef>
          <a:spcPct val="0"/>
        </a:spcBef>
        <a:spcAft>
          <a:spcPct val="0"/>
        </a:spcAft>
        <a:defRPr sz="2400">
          <a:solidFill>
            <a:schemeClr val="tx1"/>
          </a:solidFill>
          <a:latin typeface="+mn-lt"/>
          <a:ea typeface="+mn-ea"/>
          <a:cs typeface="+mn-cs"/>
          <a:sym typeface="Gill Sans" charset="0"/>
        </a:defRPr>
      </a:lvl2pPr>
      <a:lvl3pPr marL="803275" indent="-160338" algn="ctr" rtl="0" eaLnBrk="0" fontAlgn="base" hangingPunct="0">
        <a:spcBef>
          <a:spcPct val="0"/>
        </a:spcBef>
        <a:spcAft>
          <a:spcPct val="0"/>
        </a:spcAft>
        <a:defRPr sz="2400">
          <a:solidFill>
            <a:schemeClr val="tx1"/>
          </a:solidFill>
          <a:latin typeface="+mn-lt"/>
          <a:ea typeface="+mn-ea"/>
          <a:cs typeface="+mn-cs"/>
          <a:sym typeface="Gill Sans" charset="0"/>
        </a:defRPr>
      </a:lvl3pPr>
      <a:lvl4pPr marL="1123950" indent="-160338" algn="ctr" rtl="0" eaLnBrk="0" fontAlgn="base" hangingPunct="0">
        <a:spcBef>
          <a:spcPct val="0"/>
        </a:spcBef>
        <a:spcAft>
          <a:spcPct val="0"/>
        </a:spcAft>
        <a:defRPr sz="2400">
          <a:solidFill>
            <a:schemeClr val="tx1"/>
          </a:solidFill>
          <a:latin typeface="+mn-lt"/>
          <a:ea typeface="+mn-ea"/>
          <a:cs typeface="+mn-cs"/>
          <a:sym typeface="Gill Sans" charset="0"/>
        </a:defRPr>
      </a:lvl4pPr>
      <a:lvl5pPr marL="1446213" indent="-160338" algn="ctr" rtl="0" eaLnBrk="0" fontAlgn="base" hangingPunct="0">
        <a:spcBef>
          <a:spcPct val="0"/>
        </a:spcBef>
        <a:spcAft>
          <a:spcPct val="0"/>
        </a:spcAft>
        <a:defRPr sz="2400">
          <a:solidFill>
            <a:schemeClr val="tx1"/>
          </a:solidFill>
          <a:latin typeface="+mn-lt"/>
          <a:ea typeface="+mn-ea"/>
          <a:cs typeface="+mn-cs"/>
          <a:sym typeface="Gill Sans" charset="0"/>
        </a:defRPr>
      </a:lvl5pPr>
      <a:lvl6pPr marL="321457" algn="ctr" rtl="0" fontAlgn="base">
        <a:spcBef>
          <a:spcPct val="0"/>
        </a:spcBef>
        <a:spcAft>
          <a:spcPct val="0"/>
        </a:spcAft>
        <a:defRPr sz="2400">
          <a:solidFill>
            <a:schemeClr val="tx1"/>
          </a:solidFill>
          <a:latin typeface="+mn-lt"/>
          <a:ea typeface="+mn-ea"/>
          <a:cs typeface="+mn-cs"/>
          <a:sym typeface="Gill Sans" charset="0"/>
        </a:defRPr>
      </a:lvl6pPr>
      <a:lvl7pPr marL="642915" algn="ctr" rtl="0" fontAlgn="base">
        <a:spcBef>
          <a:spcPct val="0"/>
        </a:spcBef>
        <a:spcAft>
          <a:spcPct val="0"/>
        </a:spcAft>
        <a:defRPr sz="2400">
          <a:solidFill>
            <a:schemeClr val="tx1"/>
          </a:solidFill>
          <a:latin typeface="+mn-lt"/>
          <a:ea typeface="+mn-ea"/>
          <a:cs typeface="+mn-cs"/>
          <a:sym typeface="Gill Sans" charset="0"/>
        </a:defRPr>
      </a:lvl7pPr>
      <a:lvl8pPr marL="964372" algn="ctr" rtl="0" fontAlgn="base">
        <a:spcBef>
          <a:spcPct val="0"/>
        </a:spcBef>
        <a:spcAft>
          <a:spcPct val="0"/>
        </a:spcAft>
        <a:defRPr sz="2400">
          <a:solidFill>
            <a:schemeClr val="tx1"/>
          </a:solidFill>
          <a:latin typeface="+mn-lt"/>
          <a:ea typeface="+mn-ea"/>
          <a:cs typeface="+mn-cs"/>
          <a:sym typeface="Gill Sans" charset="0"/>
        </a:defRPr>
      </a:lvl8pPr>
      <a:lvl9pPr marL="1285829"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tags" Target="../tags/tag8.xml"/><Relationship Id="rId5" Type="http://schemas.openxmlformats.org/officeDocument/2006/relationships/slideLayout" Target="../slideLayouts/slideLayout3.xml"/><Relationship Id="rId6" Type="http://schemas.openxmlformats.org/officeDocument/2006/relationships/notesSlide" Target="../notesSlides/notesSlide1.xml"/><Relationship Id="rId1" Type="http://schemas.openxmlformats.org/officeDocument/2006/relationships/tags" Target="../tags/tag5.xml"/><Relationship Id="rId2"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tags" Target="../tags/tag33.xml"/><Relationship Id="rId5" Type="http://schemas.openxmlformats.org/officeDocument/2006/relationships/slideLayout" Target="../slideLayouts/slideLayout2.xml"/><Relationship Id="rId6" Type="http://schemas.openxmlformats.org/officeDocument/2006/relationships/notesSlide" Target="../notesSlides/notesSlide9.xml"/><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tags" Target="../tags/tag30.xml"/><Relationship Id="rId2" Type="http://schemas.openxmlformats.org/officeDocument/2006/relationships/tags" Target="../tags/tag31.xml"/></Relationships>
</file>

<file path=ppt/slides/_rels/slide11.xml.rels><?xml version="1.0" encoding="UTF-8" standalone="yes"?>
<Relationships xmlns="http://schemas.openxmlformats.org/package/2006/relationships"><Relationship Id="rId3" Type="http://schemas.openxmlformats.org/officeDocument/2006/relationships/tags" Target="../tags/tag36.xml"/><Relationship Id="rId4" Type="http://schemas.openxmlformats.org/officeDocument/2006/relationships/tags" Target="../tags/tag37.xml"/><Relationship Id="rId5" Type="http://schemas.openxmlformats.org/officeDocument/2006/relationships/slideLayout" Target="../slideLayouts/slideLayout2.xml"/><Relationship Id="rId6" Type="http://schemas.openxmlformats.org/officeDocument/2006/relationships/notesSlide" Target="../notesSlides/notesSlide10.xml"/><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tags" Target="../tags/tag34.xml"/><Relationship Id="rId2"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tags" Target="../tags/tag41.xml"/><Relationship Id="rId5" Type="http://schemas.openxmlformats.org/officeDocument/2006/relationships/tags" Target="../tags/tag42.xml"/><Relationship Id="rId6" Type="http://schemas.openxmlformats.org/officeDocument/2006/relationships/slideLayout" Target="../slideLayouts/slideLayout2.xml"/><Relationship Id="rId7" Type="http://schemas.openxmlformats.org/officeDocument/2006/relationships/notesSlide" Target="../notesSlides/notesSlide11.xml"/><Relationship Id="rId8" Type="http://schemas.openxmlformats.org/officeDocument/2006/relationships/image" Target="../media/image15.png"/><Relationship Id="rId1" Type="http://schemas.openxmlformats.org/officeDocument/2006/relationships/tags" Target="../tags/tag38.xml"/><Relationship Id="rId2" Type="http://schemas.openxmlformats.org/officeDocument/2006/relationships/tags" Target="../tags/tag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tags" Target="../tags/tag43.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tags" Target="../tags/tag44.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tags" Target="../tags/tag47.xml"/><Relationship Id="rId4" Type="http://schemas.openxmlformats.org/officeDocument/2006/relationships/tags" Target="../tags/tag48.xml"/><Relationship Id="rId5" Type="http://schemas.openxmlformats.org/officeDocument/2006/relationships/slideLayout" Target="../slideLayouts/slideLayout2.xml"/><Relationship Id="rId6" Type="http://schemas.openxmlformats.org/officeDocument/2006/relationships/notesSlide" Target="../notesSlides/notesSlide18.xml"/><Relationship Id="rId7" Type="http://schemas.openxmlformats.org/officeDocument/2006/relationships/image" Target="../media/image16.jpeg"/><Relationship Id="rId1" Type="http://schemas.openxmlformats.org/officeDocument/2006/relationships/tags" Target="../tags/tag45.xml"/><Relationship Id="rId2" Type="http://schemas.openxmlformats.org/officeDocument/2006/relationships/tags" Target="../tags/tag46.xml"/></Relationships>
</file>

<file path=ppt/slides/_rels/slide2.xml.rels><?xml version="1.0" encoding="UTF-8" standalone="yes"?>
<Relationships xmlns="http://schemas.openxmlformats.org/package/2006/relationships"><Relationship Id="rId9" Type="http://schemas.openxmlformats.org/officeDocument/2006/relationships/tags" Target="../tags/tag17.xml"/><Relationship Id="rId20" Type="http://schemas.openxmlformats.org/officeDocument/2006/relationships/image" Target="../media/image11.png"/><Relationship Id="rId21" Type="http://schemas.openxmlformats.org/officeDocument/2006/relationships/image" Target="../media/image12.png"/><Relationship Id="rId10" Type="http://schemas.openxmlformats.org/officeDocument/2006/relationships/tags" Target="../tags/tag18.xml"/><Relationship Id="rId11" Type="http://schemas.openxmlformats.org/officeDocument/2006/relationships/slideLayout" Target="../slideLayouts/slideLayout2.xml"/><Relationship Id="rId12" Type="http://schemas.openxmlformats.org/officeDocument/2006/relationships/notesSlide" Target="../notesSlides/notesSlide2.xml"/><Relationship Id="rId13" Type="http://schemas.openxmlformats.org/officeDocument/2006/relationships/image" Target="../media/image4.png"/><Relationship Id="rId14" Type="http://schemas.openxmlformats.org/officeDocument/2006/relationships/image" Target="../media/image5.png"/><Relationship Id="rId15" Type="http://schemas.openxmlformats.org/officeDocument/2006/relationships/image" Target="../media/image6.png"/><Relationship Id="rId16" Type="http://schemas.openxmlformats.org/officeDocument/2006/relationships/image" Target="../media/image7.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1" Type="http://schemas.openxmlformats.org/officeDocument/2006/relationships/tags" Target="../tags/tag9.xml"/><Relationship Id="rId2" Type="http://schemas.openxmlformats.org/officeDocument/2006/relationships/tags" Target="../tags/tag10.xml"/><Relationship Id="rId3" Type="http://schemas.openxmlformats.org/officeDocument/2006/relationships/tags" Target="../tags/tag11.xml"/><Relationship Id="rId4" Type="http://schemas.openxmlformats.org/officeDocument/2006/relationships/tags" Target="../tags/tag12.xml"/><Relationship Id="rId5" Type="http://schemas.openxmlformats.org/officeDocument/2006/relationships/tags" Target="../tags/tag13.xml"/><Relationship Id="rId6" Type="http://schemas.openxmlformats.org/officeDocument/2006/relationships/tags" Target="../tags/tag14.xml"/><Relationship Id="rId7" Type="http://schemas.openxmlformats.org/officeDocument/2006/relationships/tags" Target="../tags/tag15.xml"/><Relationship Id="rId8" Type="http://schemas.openxmlformats.org/officeDocument/2006/relationships/tags" Target="../tags/tag16.xml"/></Relationships>
</file>

<file path=ppt/slides/_rels/slide20.xml.rels><?xml version="1.0" encoding="UTF-8" standalone="yes"?>
<Relationships xmlns="http://schemas.openxmlformats.org/package/2006/relationships"><Relationship Id="rId3" Type="http://schemas.openxmlformats.org/officeDocument/2006/relationships/tags" Target="../tags/tag51.xml"/><Relationship Id="rId4" Type="http://schemas.openxmlformats.org/officeDocument/2006/relationships/tags" Target="../tags/tag52.xml"/><Relationship Id="rId5" Type="http://schemas.openxmlformats.org/officeDocument/2006/relationships/slideLayout" Target="../slideLayouts/slideLayout2.xml"/><Relationship Id="rId6" Type="http://schemas.openxmlformats.org/officeDocument/2006/relationships/image" Target="../media/image17.png"/><Relationship Id="rId1" Type="http://schemas.openxmlformats.org/officeDocument/2006/relationships/tags" Target="../tags/tag49.xml"/><Relationship Id="rId2" Type="http://schemas.openxmlformats.org/officeDocument/2006/relationships/tags" Target="../tags/tag50.xml"/></Relationships>
</file>

<file path=ppt/slides/_rels/slide21.xml.rels><?xml version="1.0" encoding="UTF-8" standalone="yes"?>
<Relationships xmlns="http://schemas.openxmlformats.org/package/2006/relationships"><Relationship Id="rId3" Type="http://schemas.openxmlformats.org/officeDocument/2006/relationships/tags" Target="../tags/tag55.xml"/><Relationship Id="rId4" Type="http://schemas.openxmlformats.org/officeDocument/2006/relationships/tags" Target="../tags/tag56.xml"/><Relationship Id="rId5" Type="http://schemas.openxmlformats.org/officeDocument/2006/relationships/slideLayout" Target="../slideLayouts/slideLayout2.xml"/><Relationship Id="rId6" Type="http://schemas.openxmlformats.org/officeDocument/2006/relationships/notesSlide" Target="../notesSlides/notesSlide19.xml"/><Relationship Id="rId7" Type="http://schemas.openxmlformats.org/officeDocument/2006/relationships/image" Target="../media/image18.png"/><Relationship Id="rId1" Type="http://schemas.openxmlformats.org/officeDocument/2006/relationships/tags" Target="../tags/tag53.xml"/><Relationship Id="rId2" Type="http://schemas.openxmlformats.org/officeDocument/2006/relationships/tags" Target="../tags/tag54.xml"/></Relationships>
</file>

<file path=ppt/slides/_rels/slide22.xml.rels><?xml version="1.0" encoding="UTF-8" standalone="yes"?>
<Relationships xmlns="http://schemas.openxmlformats.org/package/2006/relationships"><Relationship Id="rId3" Type="http://schemas.openxmlformats.org/officeDocument/2006/relationships/tags" Target="../tags/tag59.xml"/><Relationship Id="rId4" Type="http://schemas.openxmlformats.org/officeDocument/2006/relationships/tags" Target="../tags/tag60.xml"/><Relationship Id="rId5" Type="http://schemas.openxmlformats.org/officeDocument/2006/relationships/tags" Target="../tags/tag61.xml"/><Relationship Id="rId6" Type="http://schemas.openxmlformats.org/officeDocument/2006/relationships/slideLayout" Target="../slideLayouts/slideLayout1.xml"/><Relationship Id="rId7" Type="http://schemas.openxmlformats.org/officeDocument/2006/relationships/notesSlide" Target="../notesSlides/notesSlide20.xml"/><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tags" Target="../tags/tag57.xml"/><Relationship Id="rId2" Type="http://schemas.openxmlformats.org/officeDocument/2006/relationships/tags" Target="../tags/tag58.xml"/></Relationships>
</file>

<file path=ppt/slides/_rels/slide23.xml.rels><?xml version="1.0" encoding="UTF-8" standalone="yes"?>
<Relationships xmlns="http://schemas.openxmlformats.org/package/2006/relationships"><Relationship Id="rId3" Type="http://schemas.openxmlformats.org/officeDocument/2006/relationships/tags" Target="../tags/tag64.xml"/><Relationship Id="rId4" Type="http://schemas.openxmlformats.org/officeDocument/2006/relationships/slideLayout" Target="../slideLayouts/slideLayout2.xml"/><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tags" Target="../tags/tag62.xml"/><Relationship Id="rId2" Type="http://schemas.openxmlformats.org/officeDocument/2006/relationships/tags" Target="../tags/tag63.xml"/></Relationships>
</file>

<file path=ppt/slides/_rels/slide24.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26.png"/><Relationship Id="rId1" Type="http://schemas.openxmlformats.org/officeDocument/2006/relationships/tags" Target="../tags/tag65.xml"/><Relationship Id="rId2" Type="http://schemas.openxmlformats.org/officeDocument/2006/relationships/tags" Target="../tags/tag66.xml"/><Relationship Id="rId3" Type="http://schemas.openxmlformats.org/officeDocument/2006/relationships/tags" Target="../tags/tag67.xml"/><Relationship Id="rId4" Type="http://schemas.openxmlformats.org/officeDocument/2006/relationships/tags" Target="../tags/tag68.xml"/><Relationship Id="rId5" Type="http://schemas.openxmlformats.org/officeDocument/2006/relationships/tags" Target="../tags/tag69.xml"/><Relationship Id="rId6" Type="http://schemas.openxmlformats.org/officeDocument/2006/relationships/tags" Target="../tags/tag70.xml"/><Relationship Id="rId7" Type="http://schemas.openxmlformats.org/officeDocument/2006/relationships/tags" Target="../tags/tag71.xml"/><Relationship Id="rId8" Type="http://schemas.openxmlformats.org/officeDocument/2006/relationships/slideLayout" Target="../slideLayouts/slideLayout2.xml"/><Relationship Id="rId9" Type="http://schemas.openxmlformats.org/officeDocument/2006/relationships/notesSlide" Target="../notesSlides/notesSlide21.xml"/><Relationship Id="rId10" Type="http://schemas.openxmlformats.org/officeDocument/2006/relationships/image" Target="../media/image24.png"/></Relationships>
</file>

<file path=ppt/slides/_rels/slide25.xml.rels><?xml version="1.0" encoding="UTF-8" standalone="yes"?>
<Relationships xmlns="http://schemas.openxmlformats.org/package/2006/relationships"><Relationship Id="rId11" Type="http://schemas.openxmlformats.org/officeDocument/2006/relationships/notesSlide" Target="../notesSlides/notesSlide22.xml"/><Relationship Id="rId12" Type="http://schemas.openxmlformats.org/officeDocument/2006/relationships/image" Target="../media/image27.jpeg"/><Relationship Id="rId1" Type="http://schemas.openxmlformats.org/officeDocument/2006/relationships/tags" Target="../tags/tag72.xml"/><Relationship Id="rId2" Type="http://schemas.openxmlformats.org/officeDocument/2006/relationships/tags" Target="../tags/tag73.xml"/><Relationship Id="rId3" Type="http://schemas.openxmlformats.org/officeDocument/2006/relationships/tags" Target="../tags/tag74.xml"/><Relationship Id="rId4" Type="http://schemas.openxmlformats.org/officeDocument/2006/relationships/tags" Target="../tags/tag75.xml"/><Relationship Id="rId5" Type="http://schemas.openxmlformats.org/officeDocument/2006/relationships/tags" Target="../tags/tag76.xml"/><Relationship Id="rId6" Type="http://schemas.openxmlformats.org/officeDocument/2006/relationships/tags" Target="../tags/tag77.xml"/><Relationship Id="rId7" Type="http://schemas.openxmlformats.org/officeDocument/2006/relationships/tags" Target="../tags/tag78.xml"/><Relationship Id="rId8" Type="http://schemas.openxmlformats.org/officeDocument/2006/relationships/tags" Target="../tags/tag79.xml"/><Relationship Id="rId9" Type="http://schemas.openxmlformats.org/officeDocument/2006/relationships/tags" Target="../tags/tag80.xml"/><Relationship Id="rId10"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tags" Target="../tags/tag83.xml"/><Relationship Id="rId4" Type="http://schemas.openxmlformats.org/officeDocument/2006/relationships/tags" Target="../tags/tag84.xml"/><Relationship Id="rId5" Type="http://schemas.openxmlformats.org/officeDocument/2006/relationships/slideLayout" Target="../slideLayouts/slideLayout2.xml"/><Relationship Id="rId6" Type="http://schemas.openxmlformats.org/officeDocument/2006/relationships/notesSlide" Target="../notesSlides/notesSlide23.xml"/><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tags" Target="../tags/tag81.xml"/><Relationship Id="rId2" Type="http://schemas.openxmlformats.org/officeDocument/2006/relationships/tags" Target="../tags/tag82.xml"/></Relationships>
</file>

<file path=ppt/slides/_rels/slide3.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tags" Target="../tags/tag20.xml"/><Relationship Id="rId3"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25.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tags" Target="../tags/tag29.xml"/><Relationship Id="rId5" Type="http://schemas.openxmlformats.org/officeDocument/2006/relationships/slideLayout" Target="../slideLayouts/slideLayout2.xml"/><Relationship Id="rId6" Type="http://schemas.openxmlformats.org/officeDocument/2006/relationships/notesSlide" Target="../notesSlides/notesSlide8.xml"/><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tags" Target="../tags/tag26.xml"/><Relationship Id="rId2"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3"/>
          <p:cNvSpPr>
            <a:spLocks noGrp="1"/>
          </p:cNvSpPr>
          <p:nvPr>
            <p:ph type="ctrTitle"/>
            <p:custDataLst>
              <p:tags r:id="rId2"/>
            </p:custDataLst>
          </p:nvPr>
        </p:nvSpPr>
        <p:spPr bwMode="auto">
          <a:xfrm>
            <a:off x="533400" y="1676400"/>
            <a:ext cx="8153400" cy="914400"/>
          </a:xfrm>
          <a:noFill/>
          <a:ln>
            <a:miter lim="800000"/>
            <a:headEnd/>
            <a:tailEnd/>
          </a:ln>
        </p:spPr>
        <p:txBody>
          <a:bodyPr vert="horz" wrap="square" numCol="1" anchor="t" anchorCtr="0" compatLnSpc="1">
            <a:prstTxWarp prst="textNoShape">
              <a:avLst/>
            </a:prstTxWarp>
          </a:bodyPr>
          <a:lstStyle/>
          <a:p>
            <a:r>
              <a:rPr lang="en-US" sz="4800" dirty="0" err="1" smtClean="0">
                <a:solidFill>
                  <a:schemeClr val="bg1"/>
                </a:solidFill>
              </a:rPr>
              <a:t>Dedupe</a:t>
            </a:r>
            <a:r>
              <a:rPr lang="en-US" sz="4800" dirty="0" smtClean="0">
                <a:solidFill>
                  <a:schemeClr val="bg1"/>
                </a:solidFill>
              </a:rPr>
              <a:t>, Merge and Purge</a:t>
            </a:r>
          </a:p>
        </p:txBody>
      </p:sp>
      <p:sp>
        <p:nvSpPr>
          <p:cNvPr id="3075" name="Subtitle 4"/>
          <p:cNvSpPr>
            <a:spLocks noGrp="1"/>
          </p:cNvSpPr>
          <p:nvPr>
            <p:ph type="subTitle" idx="1"/>
            <p:custDataLst>
              <p:tags r:id="rId3"/>
            </p:custDataLst>
          </p:nvPr>
        </p:nvSpPr>
        <p:spPr bwMode="auto">
          <a:xfrm>
            <a:off x="0" y="4953000"/>
            <a:ext cx="4343400" cy="838200"/>
          </a:xfrm>
          <a:noFill/>
          <a:ln>
            <a:miter lim="800000"/>
            <a:headEnd/>
            <a:tailEnd/>
          </a:ln>
        </p:spPr>
        <p:txBody>
          <a:bodyPr vert="horz" wrap="square" numCol="1" anchor="t" anchorCtr="0" compatLnSpc="1">
            <a:prstTxWarp prst="textNoShape">
              <a:avLst/>
            </a:prstTxWarp>
          </a:bodyPr>
          <a:lstStyle/>
          <a:p>
            <a:pPr algn="l"/>
            <a:r>
              <a:rPr lang="en-US" dirty="0" smtClean="0">
                <a:solidFill>
                  <a:srgbClr val="3B5997"/>
                </a:solidFill>
              </a:rPr>
              <a:t>Tyler Bell </a:t>
            </a:r>
            <a:r>
              <a:rPr lang="en-US" b="1" dirty="0" smtClean="0">
                <a:solidFill>
                  <a:srgbClr val="3B5997"/>
                </a:solidFill>
              </a:rPr>
              <a:t>&amp;</a:t>
            </a:r>
            <a:r>
              <a:rPr lang="en-US" dirty="0" smtClean="0">
                <a:solidFill>
                  <a:srgbClr val="3B5997"/>
                </a:solidFill>
              </a:rPr>
              <a:t> Leo </a:t>
            </a:r>
            <a:r>
              <a:rPr lang="en-US" dirty="0" err="1" smtClean="0">
                <a:solidFill>
                  <a:srgbClr val="3B5997"/>
                </a:solidFill>
              </a:rPr>
              <a:t>Polvets</a:t>
            </a:r>
            <a:endParaRPr lang="en-US" dirty="0" smtClean="0">
              <a:solidFill>
                <a:srgbClr val="3B5997"/>
              </a:solidFill>
            </a:endParaRPr>
          </a:p>
          <a:p>
            <a:pPr algn="l"/>
            <a:r>
              <a:rPr lang="en-US" sz="2000" i="1" dirty="0" smtClean="0">
                <a:solidFill>
                  <a:srgbClr val="3B5997"/>
                </a:solidFill>
              </a:rPr>
              <a:t> @</a:t>
            </a:r>
            <a:r>
              <a:rPr lang="en-US" sz="2000" i="1" dirty="0" err="1" smtClean="0">
                <a:solidFill>
                  <a:srgbClr val="3B5997"/>
                </a:solidFill>
              </a:rPr>
              <a:t>twbell</a:t>
            </a:r>
            <a:r>
              <a:rPr lang="en-US" sz="2000" i="1" dirty="0" smtClean="0">
                <a:solidFill>
                  <a:srgbClr val="3B5997"/>
                </a:solidFill>
              </a:rPr>
              <a:t>            @</a:t>
            </a:r>
            <a:r>
              <a:rPr lang="en-US" sz="2000" i="1" dirty="0" err="1" smtClean="0">
                <a:solidFill>
                  <a:srgbClr val="3B5997"/>
                </a:solidFill>
              </a:rPr>
              <a:t>leopolvets</a:t>
            </a:r>
            <a:endParaRPr lang="en-US" sz="2000" i="1" dirty="0" smtClean="0">
              <a:solidFill>
                <a:srgbClr val="3B5997"/>
              </a:solidFill>
            </a:endParaRPr>
          </a:p>
        </p:txBody>
      </p:sp>
      <p:sp>
        <p:nvSpPr>
          <p:cNvPr id="3076" name="TextBox 4"/>
          <p:cNvSpPr txBox="1">
            <a:spLocks noChangeArrowheads="1"/>
          </p:cNvSpPr>
          <p:nvPr>
            <p:custDataLst>
              <p:tags r:id="rId4"/>
            </p:custDataLst>
          </p:nvPr>
        </p:nvSpPr>
        <p:spPr bwMode="auto">
          <a:xfrm>
            <a:off x="1074033" y="2373868"/>
            <a:ext cx="4042517" cy="523220"/>
          </a:xfrm>
          <a:prstGeom prst="rect">
            <a:avLst/>
          </a:prstGeom>
          <a:noFill/>
          <a:ln w="9525">
            <a:noFill/>
            <a:miter lim="800000"/>
            <a:headEnd/>
            <a:tailEnd/>
          </a:ln>
        </p:spPr>
        <p:txBody>
          <a:bodyPr wrap="none">
            <a:spAutoFit/>
          </a:bodyPr>
          <a:lstStyle/>
          <a:p>
            <a:r>
              <a:rPr lang="en-US" sz="2800" dirty="0" smtClean="0">
                <a:solidFill>
                  <a:srgbClr val="002060"/>
                </a:solidFill>
              </a:rPr>
              <a:t>The Art of Normalization</a:t>
            </a:r>
            <a:endParaRPr lang="en-US" sz="2800" dirty="0">
              <a:solidFill>
                <a:srgbClr val="002060"/>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custDataLst>
              <p:tags r:id="rId2"/>
            </p:custDataLst>
          </p:nvPr>
        </p:nvSpPr>
        <p:spPr>
          <a:xfrm>
            <a:off x="0" y="1828800"/>
            <a:ext cx="9144000" cy="2800767"/>
          </a:xfrm>
          <a:prstGeom prst="rect">
            <a:avLst/>
          </a:prstGeom>
        </p:spPr>
        <p:txBody>
          <a:bodyPr>
            <a:spAutoFit/>
          </a:bodyPr>
          <a:lstStyle/>
          <a:p>
            <a:pPr>
              <a:defRPr/>
            </a:pPr>
            <a:r>
              <a:rPr lang="en-US" sz="4400" dirty="0">
                <a:solidFill>
                  <a:srgbClr val="002060"/>
                </a:solidFill>
                <a:latin typeface="Calibri" pitchFamily="34" charset="0"/>
              </a:rPr>
              <a:t>“With a single click you can recommend that </a:t>
            </a:r>
            <a:r>
              <a:rPr lang="en-US" sz="4400" strike="sngStrike" dirty="0">
                <a:solidFill>
                  <a:srgbClr val="002060"/>
                </a:solidFill>
                <a:latin typeface="Calibri" pitchFamily="34" charset="0"/>
              </a:rPr>
              <a:t>raincoat, news article or favorite sci-fi movie</a:t>
            </a:r>
            <a:r>
              <a:rPr lang="en-US" sz="4400" dirty="0">
                <a:solidFill>
                  <a:srgbClr val="002060"/>
                </a:solidFill>
                <a:latin typeface="Calibri" pitchFamily="34" charset="0"/>
              </a:rPr>
              <a:t> to friends, contacts and the rest of the world”</a:t>
            </a:r>
          </a:p>
        </p:txBody>
      </p:sp>
      <p:pic>
        <p:nvPicPr>
          <p:cNvPr id="22531" name="Picture 2" descr="C:\Documents and Settings\twbell\Dropbox\Documents\graphics\googleplusoneicon.gif"/>
          <p:cNvPicPr>
            <a:picLocks noChangeAspect="1" noChangeArrowheads="1"/>
          </p:cNvPicPr>
          <p:nvPr>
            <p:custDataLst>
              <p:tags r:id="rId3"/>
            </p:custDataLst>
          </p:nvPr>
        </p:nvPicPr>
        <p:blipFill>
          <a:blip r:embed="rId7" cstate="print"/>
          <a:srcRect/>
          <a:stretch>
            <a:fillRect/>
          </a:stretch>
        </p:blipFill>
        <p:spPr bwMode="auto">
          <a:xfrm>
            <a:off x="152400" y="152400"/>
            <a:ext cx="2089150" cy="1371600"/>
          </a:xfrm>
          <a:prstGeom prst="rect">
            <a:avLst/>
          </a:prstGeom>
          <a:noFill/>
          <a:ln w="9525">
            <a:noFill/>
            <a:miter lim="800000"/>
            <a:headEnd/>
            <a:tailEnd/>
          </a:ln>
        </p:spPr>
      </p:pic>
      <p:pic>
        <p:nvPicPr>
          <p:cNvPr id="22532" name="Picture 3" descr="C:\Documents and Settings\twbell\Dropbox\Documents\graphics\like.png"/>
          <p:cNvPicPr>
            <a:picLocks noChangeAspect="1" noChangeArrowheads="1"/>
          </p:cNvPicPr>
          <p:nvPr>
            <p:custDataLst>
              <p:tags r:id="rId4"/>
            </p:custDataLst>
          </p:nvPr>
        </p:nvPicPr>
        <p:blipFill>
          <a:blip r:embed="rId8" cstate="print"/>
          <a:srcRect/>
          <a:stretch>
            <a:fillRect/>
          </a:stretch>
        </p:blipFill>
        <p:spPr bwMode="auto">
          <a:xfrm>
            <a:off x="5867400" y="5181600"/>
            <a:ext cx="3124200" cy="14255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C:\Documents and Settings\twbell\Dropbox\Documents\graphics\googleplusoneicon.gif"/>
          <p:cNvPicPr>
            <a:picLocks noChangeAspect="1" noChangeArrowheads="1"/>
          </p:cNvPicPr>
          <p:nvPr>
            <p:custDataLst>
              <p:tags r:id="rId2"/>
            </p:custDataLst>
          </p:nvPr>
        </p:nvPicPr>
        <p:blipFill>
          <a:blip r:embed="rId7" cstate="print"/>
          <a:srcRect/>
          <a:stretch>
            <a:fillRect/>
          </a:stretch>
        </p:blipFill>
        <p:spPr bwMode="auto">
          <a:xfrm>
            <a:off x="152400" y="152400"/>
            <a:ext cx="2089150" cy="1371600"/>
          </a:xfrm>
          <a:prstGeom prst="rect">
            <a:avLst/>
          </a:prstGeom>
          <a:noFill/>
          <a:ln w="9525">
            <a:noFill/>
            <a:miter lim="800000"/>
            <a:headEnd/>
            <a:tailEnd/>
          </a:ln>
        </p:spPr>
      </p:pic>
      <p:pic>
        <p:nvPicPr>
          <p:cNvPr id="23555" name="Picture 3" descr="C:\Documents and Settings\twbell\Dropbox\Documents\graphics\like.png"/>
          <p:cNvPicPr>
            <a:picLocks noChangeAspect="1" noChangeArrowheads="1"/>
          </p:cNvPicPr>
          <p:nvPr>
            <p:custDataLst>
              <p:tags r:id="rId3"/>
            </p:custDataLst>
          </p:nvPr>
        </p:nvPicPr>
        <p:blipFill>
          <a:blip r:embed="rId8" cstate="print"/>
          <a:srcRect/>
          <a:stretch>
            <a:fillRect/>
          </a:stretch>
        </p:blipFill>
        <p:spPr bwMode="auto">
          <a:xfrm>
            <a:off x="5867400" y="5181600"/>
            <a:ext cx="3124200" cy="1425575"/>
          </a:xfrm>
          <a:prstGeom prst="rect">
            <a:avLst/>
          </a:prstGeom>
          <a:noFill/>
          <a:ln w="9525">
            <a:noFill/>
            <a:miter lim="800000"/>
            <a:headEnd/>
            <a:tailEnd/>
          </a:ln>
        </p:spPr>
      </p:pic>
      <p:sp>
        <p:nvSpPr>
          <p:cNvPr id="23556" name="Rectangle 4"/>
          <p:cNvSpPr>
            <a:spLocks noChangeArrowheads="1"/>
          </p:cNvSpPr>
          <p:nvPr>
            <p:custDataLst>
              <p:tags r:id="rId4"/>
            </p:custDataLst>
          </p:nvPr>
        </p:nvSpPr>
        <p:spPr bwMode="auto">
          <a:xfrm>
            <a:off x="0" y="1828800"/>
            <a:ext cx="9144000" cy="2800350"/>
          </a:xfrm>
          <a:prstGeom prst="rect">
            <a:avLst/>
          </a:prstGeom>
          <a:noFill/>
          <a:ln w="9525">
            <a:noFill/>
            <a:miter lim="800000"/>
            <a:headEnd/>
            <a:tailEnd/>
          </a:ln>
        </p:spPr>
        <p:txBody>
          <a:bodyPr>
            <a:spAutoFit/>
          </a:bodyPr>
          <a:lstStyle/>
          <a:p>
            <a:r>
              <a:rPr lang="en-US" sz="4400">
                <a:solidFill>
                  <a:srgbClr val="002060"/>
                </a:solidFill>
                <a:latin typeface="Calibri" pitchFamily="34" charset="0"/>
              </a:rPr>
              <a:t>“With a single click you can recommend that                                                	  </a:t>
            </a:r>
            <a:r>
              <a:rPr lang="en-US" sz="4400" b="1">
                <a:solidFill>
                  <a:srgbClr val="002060"/>
                </a:solidFill>
                <a:latin typeface="Calibri" pitchFamily="34" charset="0"/>
              </a:rPr>
              <a:t>Webpage</a:t>
            </a:r>
            <a:r>
              <a:rPr lang="en-US" sz="4400">
                <a:solidFill>
                  <a:srgbClr val="002060"/>
                </a:solidFill>
                <a:latin typeface="Calibri" pitchFamily="34" charset="0"/>
              </a:rPr>
              <a:t>                to friends,</a:t>
            </a:r>
          </a:p>
          <a:p>
            <a:r>
              <a:rPr lang="en-US" sz="4400">
                <a:solidFill>
                  <a:srgbClr val="002060"/>
                </a:solidFill>
                <a:latin typeface="Calibri" pitchFamily="34" charset="0"/>
              </a:rPr>
              <a:t>contacts and the rest of the world”</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Box 1"/>
          <p:cNvSpPr txBox="1">
            <a:spLocks noChangeArrowheads="1"/>
          </p:cNvSpPr>
          <p:nvPr>
            <p:custDataLst>
              <p:tags r:id="rId2"/>
            </p:custDataLst>
          </p:nvPr>
        </p:nvSpPr>
        <p:spPr bwMode="auto">
          <a:xfrm>
            <a:off x="0" y="457200"/>
            <a:ext cx="9144000" cy="830263"/>
          </a:xfrm>
          <a:prstGeom prst="rect">
            <a:avLst/>
          </a:prstGeom>
          <a:noFill/>
          <a:ln w="9525">
            <a:noFill/>
            <a:miter lim="800000"/>
            <a:headEnd/>
            <a:tailEnd/>
          </a:ln>
        </p:spPr>
        <p:txBody>
          <a:bodyPr>
            <a:spAutoFit/>
          </a:bodyPr>
          <a:lstStyle/>
          <a:p>
            <a:pPr algn="ctr"/>
            <a:r>
              <a:rPr lang="en-US" sz="4800">
                <a:solidFill>
                  <a:srgbClr val="002060"/>
                </a:solidFill>
                <a:latin typeface="Calibri" pitchFamily="34" charset="0"/>
              </a:rPr>
              <a:t>Webpage URLs are Entity URIs</a:t>
            </a:r>
          </a:p>
        </p:txBody>
      </p:sp>
      <p:pic>
        <p:nvPicPr>
          <p:cNvPr id="24579" name="Picture 4" descr="open-graph.png"/>
          <p:cNvPicPr>
            <a:picLocks noChangeAspect="1"/>
          </p:cNvPicPr>
          <p:nvPr>
            <p:custDataLst>
              <p:tags r:id="rId3"/>
            </p:custDataLst>
          </p:nvPr>
        </p:nvPicPr>
        <p:blipFill>
          <a:blip r:embed="rId8" cstate="print"/>
          <a:srcRect/>
          <a:stretch>
            <a:fillRect/>
          </a:stretch>
        </p:blipFill>
        <p:spPr bwMode="auto">
          <a:xfrm>
            <a:off x="914400" y="2362200"/>
            <a:ext cx="7454900" cy="1993900"/>
          </a:xfrm>
          <a:prstGeom prst="rect">
            <a:avLst/>
          </a:prstGeom>
          <a:noFill/>
          <a:ln w="9525">
            <a:noFill/>
            <a:miter lim="800000"/>
            <a:headEnd/>
            <a:tailEnd/>
          </a:ln>
        </p:spPr>
      </p:pic>
      <p:sp>
        <p:nvSpPr>
          <p:cNvPr id="24580" name="TextBox 1"/>
          <p:cNvSpPr txBox="1">
            <a:spLocks noChangeArrowheads="1"/>
          </p:cNvSpPr>
          <p:nvPr>
            <p:custDataLst>
              <p:tags r:id="rId4"/>
            </p:custDataLst>
          </p:nvPr>
        </p:nvSpPr>
        <p:spPr bwMode="auto">
          <a:xfrm>
            <a:off x="0" y="5257800"/>
            <a:ext cx="9144000" cy="708025"/>
          </a:xfrm>
          <a:prstGeom prst="rect">
            <a:avLst/>
          </a:prstGeom>
          <a:noFill/>
          <a:ln w="9525">
            <a:noFill/>
            <a:miter lim="800000"/>
            <a:headEnd/>
            <a:tailEnd/>
          </a:ln>
        </p:spPr>
        <p:txBody>
          <a:bodyPr>
            <a:spAutoFit/>
          </a:bodyPr>
          <a:lstStyle/>
          <a:p>
            <a:pPr algn="ctr"/>
            <a:r>
              <a:rPr lang="en-US" sz="4000">
                <a:solidFill>
                  <a:srgbClr val="002060"/>
                </a:solidFill>
                <a:latin typeface="Calibri" pitchFamily="34" charset="0"/>
              </a:rPr>
              <a:t>Identifiers for people, places, things</a:t>
            </a:r>
          </a:p>
        </p:txBody>
      </p:sp>
      <p:sp>
        <p:nvSpPr>
          <p:cNvPr id="7" name="Rectangle 6"/>
          <p:cNvSpPr/>
          <p:nvPr>
            <p:custDataLst>
              <p:tags r:id="rId5"/>
            </p:custDataLst>
          </p:nvPr>
        </p:nvSpPr>
        <p:spPr>
          <a:xfrm>
            <a:off x="1676400" y="4343400"/>
            <a:ext cx="5867400" cy="369888"/>
          </a:xfrm>
          <a:prstGeom prst="rect">
            <a:avLst/>
          </a:prstGeom>
        </p:spPr>
        <p:txBody>
          <a:bodyPr>
            <a:spAutoFit/>
          </a:bodyPr>
          <a:lstStyle/>
          <a:p>
            <a:pPr>
              <a:defRPr/>
            </a:pPr>
            <a:r>
              <a:rPr lang="en-US" dirty="0">
                <a:solidFill>
                  <a:schemeClr val="bg1">
                    <a:lumMod val="50000"/>
                  </a:schemeClr>
                </a:solidFill>
              </a:rPr>
              <a:t>http://developers.facebook.com/docs/opengraph/</a:t>
            </a: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999894" y="304800"/>
            <a:ext cx="3036409" cy="769441"/>
          </a:xfrm>
          <a:prstGeom prst="rect">
            <a:avLst/>
          </a:prstGeom>
        </p:spPr>
        <p:txBody>
          <a:bodyPr wrap="none">
            <a:spAutoFit/>
          </a:bodyPr>
          <a:lstStyle/>
          <a:p>
            <a:pPr algn="ctr"/>
            <a:r>
              <a:rPr lang="en-US" sz="4400" dirty="0" smtClean="0">
                <a:solidFill>
                  <a:srgbClr val="002060"/>
                </a:solidFill>
                <a:latin typeface="Calibri" pitchFamily="34" charset="0"/>
              </a:rPr>
              <a:t>The Crucible</a:t>
            </a:r>
            <a:endParaRPr lang="en-US" sz="4400" dirty="0">
              <a:solidFill>
                <a:srgbClr val="002060"/>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714145" y="304800"/>
            <a:ext cx="3607911" cy="769441"/>
          </a:xfrm>
          <a:prstGeom prst="rect">
            <a:avLst/>
          </a:prstGeom>
        </p:spPr>
        <p:txBody>
          <a:bodyPr wrap="none">
            <a:spAutoFit/>
          </a:bodyPr>
          <a:lstStyle/>
          <a:p>
            <a:pPr algn="ctr"/>
            <a:r>
              <a:rPr lang="en-US" sz="4400" dirty="0" smtClean="0">
                <a:solidFill>
                  <a:srgbClr val="002060"/>
                </a:solidFill>
                <a:latin typeface="Calibri" pitchFamily="34" charset="0"/>
              </a:rPr>
              <a:t>Canonical Data</a:t>
            </a:r>
            <a:endParaRPr lang="en-US" sz="4400" dirty="0">
              <a:solidFill>
                <a:srgbClr val="002060"/>
              </a:solidFill>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0"/>
            <a:ext cx="9144000" cy="6463308"/>
          </a:xfrm>
          <a:prstGeom prst="rect">
            <a:avLst/>
          </a:prstGeom>
        </p:spPr>
        <p:txBody>
          <a:bodyPr wrap="square">
            <a:spAutoFit/>
          </a:bodyPr>
          <a:lstStyle/>
          <a:p>
            <a:pPr marL="342900" indent="-342900">
              <a:buFont typeface="Arial" pitchFamily="34" charset="0"/>
              <a:buChar char="•"/>
            </a:pPr>
            <a:r>
              <a:rPr lang="en-US" b="1" dirty="0" err="1">
                <a:latin typeface="Calibri" pitchFamily="34" charset="0"/>
              </a:rPr>
              <a:t>factual_id</a:t>
            </a:r>
            <a:r>
              <a:rPr lang="en-US" dirty="0">
                <a:latin typeface="Calibri" pitchFamily="34" charset="0"/>
              </a:rPr>
              <a:t>: </a:t>
            </a:r>
            <a:r>
              <a:rPr lang="en-US" dirty="0">
                <a:solidFill>
                  <a:schemeClr val="tx1">
                    <a:lumMod val="50000"/>
                    <a:lumOff val="50000"/>
                  </a:schemeClr>
                </a:solidFill>
                <a:latin typeface="Calibri" pitchFamily="34" charset="0"/>
              </a:rPr>
              <a:t>the Factual ID</a:t>
            </a:r>
          </a:p>
          <a:p>
            <a:pPr marL="342900" indent="-342900">
              <a:buFont typeface="Arial" pitchFamily="34" charset="0"/>
              <a:buChar char="•"/>
            </a:pPr>
            <a:r>
              <a:rPr lang="en-US" b="1" dirty="0">
                <a:latin typeface="Calibri" pitchFamily="34" charset="0"/>
              </a:rPr>
              <a:t>name</a:t>
            </a:r>
            <a:r>
              <a:rPr lang="en-US" dirty="0">
                <a:latin typeface="Calibri" pitchFamily="34" charset="0"/>
              </a:rPr>
              <a:t>: </a:t>
            </a:r>
            <a:r>
              <a:rPr lang="en-US" dirty="0">
                <a:solidFill>
                  <a:schemeClr val="tx1">
                    <a:lumMod val="50000"/>
                    <a:lumOff val="50000"/>
                  </a:schemeClr>
                </a:solidFill>
                <a:latin typeface="Calibri" pitchFamily="34" charset="0"/>
              </a:rPr>
              <a:t>Business/POI name</a:t>
            </a:r>
          </a:p>
          <a:p>
            <a:pPr marL="342900" indent="-342900">
              <a:buFont typeface="Arial" pitchFamily="34" charset="0"/>
              <a:buChar char="•"/>
            </a:pPr>
            <a:r>
              <a:rPr lang="en-US" b="1" dirty="0" err="1">
                <a:latin typeface="Calibri" pitchFamily="34" charset="0"/>
              </a:rPr>
              <a:t>po_box</a:t>
            </a:r>
            <a:r>
              <a:rPr lang="en-US" dirty="0">
                <a:latin typeface="Calibri" pitchFamily="34" charset="0"/>
              </a:rPr>
              <a:t>: </a:t>
            </a:r>
            <a:r>
              <a:rPr lang="en-US" dirty="0">
                <a:solidFill>
                  <a:schemeClr val="tx1">
                    <a:lumMod val="50000"/>
                    <a:lumOff val="50000"/>
                  </a:schemeClr>
                </a:solidFill>
                <a:latin typeface="Calibri" pitchFamily="34" charset="0"/>
              </a:rPr>
              <a:t>PO Box. As they do not represent the physical location of a brick-and-mortar store, PO Boxes are often excluded from mobile use cases. We’ve isolated these for only a limited number of countries, but more will follow</a:t>
            </a:r>
          </a:p>
          <a:p>
            <a:pPr marL="342900" indent="-342900">
              <a:buFont typeface="Arial" pitchFamily="34" charset="0"/>
              <a:buChar char="•"/>
            </a:pPr>
            <a:r>
              <a:rPr lang="en-US" b="1" dirty="0">
                <a:latin typeface="Calibri" pitchFamily="34" charset="0"/>
              </a:rPr>
              <a:t>address</a:t>
            </a:r>
            <a:r>
              <a:rPr lang="en-US" dirty="0">
                <a:latin typeface="Calibri" pitchFamily="34" charset="0"/>
              </a:rPr>
              <a:t>: </a:t>
            </a:r>
            <a:r>
              <a:rPr lang="en-US" dirty="0">
                <a:solidFill>
                  <a:schemeClr val="tx1">
                    <a:lumMod val="50000"/>
                    <a:lumOff val="50000"/>
                  </a:schemeClr>
                </a:solidFill>
                <a:latin typeface="Calibri" pitchFamily="34" charset="0"/>
              </a:rPr>
              <a:t>Street address</a:t>
            </a:r>
          </a:p>
          <a:p>
            <a:pPr marL="342900" indent="-342900">
              <a:buFont typeface="Arial" pitchFamily="34" charset="0"/>
              <a:buChar char="•"/>
            </a:pPr>
            <a:r>
              <a:rPr lang="en-US" b="1" dirty="0" err="1">
                <a:latin typeface="Calibri" pitchFamily="34" charset="0"/>
              </a:rPr>
              <a:t>address_extended</a:t>
            </a:r>
            <a:r>
              <a:rPr lang="en-US" dirty="0">
                <a:latin typeface="Calibri" pitchFamily="34" charset="0"/>
              </a:rPr>
              <a:t>: </a:t>
            </a:r>
            <a:r>
              <a:rPr lang="en-US" dirty="0">
                <a:solidFill>
                  <a:schemeClr val="tx1">
                    <a:lumMod val="50000"/>
                    <a:lumOff val="50000"/>
                  </a:schemeClr>
                </a:solidFill>
                <a:latin typeface="Calibri" pitchFamily="34" charset="0"/>
              </a:rPr>
              <a:t>Additional address incl. suite numbers</a:t>
            </a:r>
          </a:p>
          <a:p>
            <a:pPr marL="342900" indent="-342900">
              <a:buFont typeface="Arial" pitchFamily="34" charset="0"/>
              <a:buChar char="•"/>
            </a:pPr>
            <a:r>
              <a:rPr lang="en-US" b="1" dirty="0">
                <a:latin typeface="Calibri" pitchFamily="34" charset="0"/>
              </a:rPr>
              <a:t>locality</a:t>
            </a:r>
            <a:r>
              <a:rPr lang="en-US" dirty="0">
                <a:latin typeface="Calibri" pitchFamily="34" charset="0"/>
              </a:rPr>
              <a:t>: </a:t>
            </a:r>
            <a:r>
              <a:rPr lang="en-US" dirty="0">
                <a:solidFill>
                  <a:schemeClr val="tx1">
                    <a:lumMod val="50000"/>
                    <a:lumOff val="50000"/>
                  </a:schemeClr>
                </a:solidFill>
                <a:latin typeface="Calibri" pitchFamily="34" charset="0"/>
              </a:rPr>
              <a:t>City, town or equivalent</a:t>
            </a:r>
          </a:p>
          <a:p>
            <a:pPr marL="342900" indent="-342900">
              <a:buFont typeface="Arial" pitchFamily="34" charset="0"/>
              <a:buChar char="•"/>
            </a:pPr>
            <a:r>
              <a:rPr lang="en-US" b="1" dirty="0">
                <a:latin typeface="Calibri" pitchFamily="34" charset="0"/>
              </a:rPr>
              <a:t>region</a:t>
            </a:r>
            <a:r>
              <a:rPr lang="en-US" dirty="0">
                <a:latin typeface="Calibri" pitchFamily="34" charset="0"/>
              </a:rPr>
              <a:t>: </a:t>
            </a:r>
            <a:r>
              <a:rPr lang="en-US" dirty="0">
                <a:solidFill>
                  <a:schemeClr val="tx1">
                    <a:lumMod val="50000"/>
                    <a:lumOff val="50000"/>
                  </a:schemeClr>
                </a:solidFill>
                <a:latin typeface="Calibri" pitchFamily="34" charset="0"/>
              </a:rPr>
              <a:t>State, province, territory, or equivalent</a:t>
            </a:r>
          </a:p>
          <a:p>
            <a:pPr marL="342900" indent="-342900">
              <a:buFont typeface="Arial" pitchFamily="34" charset="0"/>
              <a:buChar char="•"/>
            </a:pPr>
            <a:r>
              <a:rPr lang="en-US" b="1" dirty="0" err="1">
                <a:latin typeface="Calibri" pitchFamily="34" charset="0"/>
              </a:rPr>
              <a:t>admin_region</a:t>
            </a:r>
            <a:r>
              <a:rPr lang="en-US" dirty="0">
                <a:latin typeface="Calibri" pitchFamily="34" charset="0"/>
              </a:rPr>
              <a:t>: </a:t>
            </a:r>
            <a:r>
              <a:rPr lang="en-US" dirty="0">
                <a:solidFill>
                  <a:schemeClr val="tx1">
                    <a:lumMod val="50000"/>
                    <a:lumOff val="50000"/>
                  </a:schemeClr>
                </a:solidFill>
                <a:latin typeface="Calibri" pitchFamily="34" charset="0"/>
              </a:rPr>
              <a:t>Additional sub-division, usually but not always a country sub-division</a:t>
            </a:r>
          </a:p>
          <a:p>
            <a:pPr marL="342900" indent="-342900">
              <a:buFont typeface="Arial" pitchFamily="34" charset="0"/>
              <a:buChar char="•"/>
            </a:pPr>
            <a:r>
              <a:rPr lang="en-US" b="1" dirty="0" err="1">
                <a:latin typeface="Calibri" pitchFamily="34" charset="0"/>
              </a:rPr>
              <a:t>post_town</a:t>
            </a:r>
            <a:r>
              <a:rPr lang="en-US" dirty="0">
                <a:latin typeface="Calibri" pitchFamily="34" charset="0"/>
              </a:rPr>
              <a:t>: </a:t>
            </a:r>
            <a:r>
              <a:rPr lang="en-US" dirty="0">
                <a:solidFill>
                  <a:schemeClr val="tx1">
                    <a:lumMod val="50000"/>
                    <a:lumOff val="50000"/>
                  </a:schemeClr>
                </a:solidFill>
                <a:latin typeface="Calibri" pitchFamily="34" charset="0"/>
              </a:rPr>
              <a:t>Town employed in postal addressing</a:t>
            </a:r>
          </a:p>
          <a:p>
            <a:pPr marL="342900" indent="-342900">
              <a:buFont typeface="Arial" pitchFamily="34" charset="0"/>
              <a:buChar char="•"/>
            </a:pPr>
            <a:r>
              <a:rPr lang="en-US" b="1" dirty="0">
                <a:latin typeface="Calibri" pitchFamily="34" charset="0"/>
              </a:rPr>
              <a:t>postcode</a:t>
            </a:r>
            <a:r>
              <a:rPr lang="en-US" dirty="0">
                <a:latin typeface="Calibri" pitchFamily="34" charset="0"/>
              </a:rPr>
              <a:t>: </a:t>
            </a:r>
            <a:r>
              <a:rPr lang="en-US" dirty="0">
                <a:solidFill>
                  <a:schemeClr val="tx1">
                    <a:lumMod val="50000"/>
                    <a:lumOff val="50000"/>
                  </a:schemeClr>
                </a:solidFill>
                <a:latin typeface="Calibri" pitchFamily="34" charset="0"/>
              </a:rPr>
              <a:t>Postcode or equivalent (</a:t>
            </a:r>
            <a:r>
              <a:rPr lang="en-US" dirty="0" err="1">
                <a:solidFill>
                  <a:schemeClr val="tx1">
                    <a:lumMod val="50000"/>
                    <a:lumOff val="50000"/>
                  </a:schemeClr>
                </a:solidFill>
                <a:latin typeface="Calibri" pitchFamily="34" charset="0"/>
              </a:rPr>
              <a:t>zipcode</a:t>
            </a:r>
            <a:r>
              <a:rPr lang="en-US" dirty="0">
                <a:solidFill>
                  <a:schemeClr val="tx1">
                    <a:lumMod val="50000"/>
                    <a:lumOff val="50000"/>
                  </a:schemeClr>
                </a:solidFill>
                <a:latin typeface="Calibri" pitchFamily="34" charset="0"/>
              </a:rPr>
              <a:t> in US)</a:t>
            </a:r>
          </a:p>
          <a:p>
            <a:pPr marL="342900" indent="-342900">
              <a:buFont typeface="Arial" pitchFamily="34" charset="0"/>
              <a:buChar char="•"/>
            </a:pPr>
            <a:r>
              <a:rPr lang="en-US" b="1" dirty="0">
                <a:latin typeface="Calibri" pitchFamily="34" charset="0"/>
              </a:rPr>
              <a:t>country</a:t>
            </a:r>
            <a:r>
              <a:rPr lang="en-US" dirty="0">
                <a:latin typeface="Calibri" pitchFamily="34" charset="0"/>
              </a:rPr>
              <a:t>: </a:t>
            </a:r>
            <a:r>
              <a:rPr lang="en-US" dirty="0">
                <a:solidFill>
                  <a:schemeClr val="tx1">
                    <a:lumMod val="50000"/>
                    <a:lumOff val="50000"/>
                  </a:schemeClr>
                </a:solidFill>
                <a:latin typeface="Calibri" pitchFamily="34" charset="0"/>
              </a:rPr>
              <a:t>The ISO 3166-1 alpha-2 country code</a:t>
            </a:r>
          </a:p>
          <a:p>
            <a:pPr marL="342900" indent="-342900">
              <a:buFont typeface="Arial" pitchFamily="34" charset="0"/>
              <a:buChar char="•"/>
            </a:pPr>
            <a:r>
              <a:rPr lang="en-US" b="1" dirty="0" err="1">
                <a:latin typeface="Calibri" pitchFamily="34" charset="0"/>
              </a:rPr>
              <a:t>tel</a:t>
            </a:r>
            <a:r>
              <a:rPr lang="en-US" dirty="0">
                <a:latin typeface="Calibri" pitchFamily="34" charset="0"/>
              </a:rPr>
              <a:t>: </a:t>
            </a:r>
            <a:r>
              <a:rPr lang="en-US" dirty="0">
                <a:solidFill>
                  <a:schemeClr val="tx1">
                    <a:lumMod val="50000"/>
                    <a:lumOff val="50000"/>
                  </a:schemeClr>
                </a:solidFill>
                <a:latin typeface="Calibri" pitchFamily="34" charset="0"/>
              </a:rPr>
              <a:t>Telephone number with local formatting</a:t>
            </a:r>
          </a:p>
          <a:p>
            <a:pPr marL="342900" indent="-342900">
              <a:buFont typeface="Arial" pitchFamily="34" charset="0"/>
              <a:buChar char="•"/>
            </a:pPr>
            <a:r>
              <a:rPr lang="en-US" b="1" dirty="0">
                <a:latin typeface="Calibri" pitchFamily="34" charset="0"/>
              </a:rPr>
              <a:t>fax</a:t>
            </a:r>
            <a:r>
              <a:rPr lang="en-US" dirty="0">
                <a:latin typeface="Calibri" pitchFamily="34" charset="0"/>
              </a:rPr>
              <a:t>: </a:t>
            </a:r>
            <a:r>
              <a:rPr lang="en-US" dirty="0">
                <a:solidFill>
                  <a:schemeClr val="tx1">
                    <a:lumMod val="50000"/>
                    <a:lumOff val="50000"/>
                  </a:schemeClr>
                </a:solidFill>
                <a:latin typeface="Calibri" pitchFamily="34" charset="0"/>
              </a:rPr>
              <a:t>Fax number formatted as above</a:t>
            </a:r>
          </a:p>
          <a:p>
            <a:pPr marL="342900" indent="-342900">
              <a:buFont typeface="Arial" pitchFamily="34" charset="0"/>
              <a:buChar char="•"/>
            </a:pPr>
            <a:r>
              <a:rPr lang="en-US" b="1" dirty="0" smtClean="0">
                <a:latin typeface="Calibri" pitchFamily="34" charset="0"/>
              </a:rPr>
              <a:t>website</a:t>
            </a:r>
            <a:r>
              <a:rPr lang="en-US" dirty="0" smtClean="0">
                <a:latin typeface="Calibri" pitchFamily="34" charset="0"/>
              </a:rPr>
              <a:t>: </a:t>
            </a:r>
            <a:r>
              <a:rPr lang="en-US" dirty="0">
                <a:solidFill>
                  <a:schemeClr val="tx1">
                    <a:lumMod val="50000"/>
                    <a:lumOff val="50000"/>
                  </a:schemeClr>
                </a:solidFill>
                <a:latin typeface="Calibri" pitchFamily="34" charset="0"/>
              </a:rPr>
              <a:t>Authority page (official website)</a:t>
            </a:r>
          </a:p>
          <a:p>
            <a:pPr marL="342900" indent="-342900">
              <a:buFont typeface="Arial" pitchFamily="34" charset="0"/>
              <a:buChar char="•"/>
            </a:pPr>
            <a:r>
              <a:rPr lang="en-US" b="1" dirty="0" smtClean="0">
                <a:latin typeface="Calibri" pitchFamily="34" charset="0"/>
              </a:rPr>
              <a:t>latitude</a:t>
            </a:r>
            <a:r>
              <a:rPr lang="en-US" dirty="0">
                <a:latin typeface="Calibri" pitchFamily="34" charset="0"/>
              </a:rPr>
              <a:t>: </a:t>
            </a:r>
            <a:r>
              <a:rPr lang="en-US" dirty="0">
                <a:solidFill>
                  <a:schemeClr val="tx1">
                    <a:lumMod val="50000"/>
                    <a:lumOff val="50000"/>
                  </a:schemeClr>
                </a:solidFill>
                <a:latin typeface="Calibri" pitchFamily="34" charset="0"/>
              </a:rPr>
              <a:t>Latitude in decimal degrees (WGS84 datum). Value will not exceed 6 decimal places (0.111m)</a:t>
            </a:r>
          </a:p>
          <a:p>
            <a:pPr marL="342900" indent="-342900">
              <a:buFont typeface="Arial" pitchFamily="34" charset="0"/>
              <a:buChar char="•"/>
            </a:pPr>
            <a:r>
              <a:rPr lang="en-US" b="1" dirty="0">
                <a:latin typeface="Calibri" pitchFamily="34" charset="0"/>
              </a:rPr>
              <a:t>longitude</a:t>
            </a:r>
            <a:r>
              <a:rPr lang="en-US" dirty="0">
                <a:latin typeface="Calibri" pitchFamily="34" charset="0"/>
              </a:rPr>
              <a:t>: </a:t>
            </a:r>
            <a:r>
              <a:rPr lang="en-US" dirty="0">
                <a:solidFill>
                  <a:schemeClr val="tx1">
                    <a:lumMod val="50000"/>
                    <a:lumOff val="50000"/>
                  </a:schemeClr>
                </a:solidFill>
                <a:latin typeface="Calibri" pitchFamily="34" charset="0"/>
              </a:rPr>
              <a:t>as above, but sideways</a:t>
            </a:r>
          </a:p>
          <a:p>
            <a:pPr marL="342900" indent="-342900">
              <a:buFont typeface="Arial" pitchFamily="34" charset="0"/>
              <a:buChar char="•"/>
            </a:pPr>
            <a:r>
              <a:rPr lang="en-US" b="1" dirty="0">
                <a:latin typeface="Calibri" pitchFamily="34" charset="0"/>
              </a:rPr>
              <a:t>category</a:t>
            </a:r>
            <a:r>
              <a:rPr lang="en-US" dirty="0">
                <a:latin typeface="Calibri" pitchFamily="34" charset="0"/>
              </a:rPr>
              <a:t>: </a:t>
            </a:r>
            <a:r>
              <a:rPr lang="en-US" dirty="0">
                <a:solidFill>
                  <a:schemeClr val="tx1">
                    <a:lumMod val="50000"/>
                    <a:lumOff val="50000"/>
                  </a:schemeClr>
                </a:solidFill>
                <a:latin typeface="Calibri" pitchFamily="34" charset="0"/>
              </a:rPr>
              <a:t>String name of category tree and category branch</a:t>
            </a:r>
          </a:p>
          <a:p>
            <a:pPr marL="342900" indent="-342900">
              <a:buFont typeface="Arial" pitchFamily="34" charset="0"/>
              <a:buChar char="•"/>
            </a:pPr>
            <a:r>
              <a:rPr lang="en-US" b="1" dirty="0">
                <a:latin typeface="Calibri" pitchFamily="34" charset="0"/>
              </a:rPr>
              <a:t>status</a:t>
            </a:r>
            <a:r>
              <a:rPr lang="en-US" dirty="0">
                <a:latin typeface="Calibri" pitchFamily="34" charset="0"/>
              </a:rPr>
              <a:t>: </a:t>
            </a:r>
            <a:r>
              <a:rPr lang="en-US" dirty="0">
                <a:solidFill>
                  <a:schemeClr val="tx1">
                    <a:lumMod val="50000"/>
                    <a:lumOff val="50000"/>
                  </a:schemeClr>
                </a:solidFill>
                <a:latin typeface="Calibri" pitchFamily="34" charset="0"/>
              </a:rPr>
              <a:t>Boolean representing business as going concern: closed (0) or open (1) We are aware that this will prove confusing to electrical engineers</a:t>
            </a:r>
          </a:p>
          <a:p>
            <a:pPr marL="342900" indent="-342900">
              <a:buFont typeface="Arial" pitchFamily="34" charset="0"/>
              <a:buChar char="•"/>
            </a:pPr>
            <a:r>
              <a:rPr lang="en-US" b="1" dirty="0">
                <a:latin typeface="Calibri" pitchFamily="34" charset="0"/>
              </a:rPr>
              <a:t>email</a:t>
            </a:r>
            <a:r>
              <a:rPr lang="en-US" dirty="0">
                <a:latin typeface="Calibri" pitchFamily="34" charset="0"/>
              </a:rPr>
              <a:t>: </a:t>
            </a:r>
            <a:r>
              <a:rPr lang="en-US" dirty="0">
                <a:solidFill>
                  <a:schemeClr val="tx1">
                    <a:lumMod val="50000"/>
                    <a:lumOff val="50000"/>
                  </a:schemeClr>
                </a:solidFill>
                <a:latin typeface="Calibri" pitchFamily="34" charset="0"/>
              </a:rPr>
              <a:t>Contact email address of organization</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631814" y="304800"/>
            <a:ext cx="7772577" cy="769441"/>
          </a:xfrm>
          <a:prstGeom prst="rect">
            <a:avLst/>
          </a:prstGeom>
        </p:spPr>
        <p:txBody>
          <a:bodyPr wrap="none">
            <a:spAutoFit/>
          </a:bodyPr>
          <a:lstStyle/>
          <a:p>
            <a:pPr algn="ctr"/>
            <a:r>
              <a:rPr lang="en-US" sz="4400" b="1" dirty="0" smtClean="0">
                <a:solidFill>
                  <a:srgbClr val="002060"/>
                </a:solidFill>
                <a:latin typeface="Calibri" pitchFamily="34" charset="0"/>
              </a:rPr>
              <a:t>It's All About Typing, These Days</a:t>
            </a:r>
            <a:endParaRPr lang="en-US" sz="4400" b="1" dirty="0">
              <a:solidFill>
                <a:srgbClr val="002060"/>
              </a:solidFill>
              <a:latin typeface="Calibri" pitchFamily="34" charset="0"/>
            </a:endParaRPr>
          </a:p>
        </p:txBody>
      </p:sp>
      <p:sp>
        <p:nvSpPr>
          <p:cNvPr id="5" name="TextBox 4"/>
          <p:cNvSpPr txBox="1"/>
          <p:nvPr/>
        </p:nvSpPr>
        <p:spPr>
          <a:xfrm>
            <a:off x="0" y="1752600"/>
            <a:ext cx="8763000" cy="4832092"/>
          </a:xfrm>
          <a:prstGeom prst="rect">
            <a:avLst/>
          </a:prstGeom>
          <a:noFill/>
          <a:ln w="9525">
            <a:noFill/>
            <a:miter lim="800000"/>
            <a:headEnd/>
            <a:tailEnd/>
          </a:ln>
        </p:spPr>
        <p:txBody>
          <a:bodyPr wrap="square">
            <a:spAutoFit/>
          </a:bodyPr>
          <a:lstStyle/>
          <a:p>
            <a:pPr marL="468313" indent="-468313">
              <a:buFont typeface="Arial" pitchFamily="34" charset="0"/>
              <a:buChar char="•"/>
            </a:pPr>
            <a:r>
              <a:rPr lang="en-US" sz="4400" dirty="0" smtClean="0">
                <a:solidFill>
                  <a:srgbClr val="002060"/>
                </a:solidFill>
                <a:latin typeface="Calibri" pitchFamily="34" charset="0"/>
              </a:rPr>
              <a:t>15 </a:t>
            </a:r>
            <a:r>
              <a:rPr lang="en-US" sz="4400" dirty="0">
                <a:solidFill>
                  <a:srgbClr val="002060"/>
                </a:solidFill>
                <a:latin typeface="Calibri" pitchFamily="34" charset="0"/>
              </a:rPr>
              <a:t>attributes x 44 countries = 660 attribute types</a:t>
            </a:r>
          </a:p>
          <a:p>
            <a:pPr marL="468313" indent="-468313"/>
            <a:endParaRPr lang="en-US" sz="4400" dirty="0">
              <a:solidFill>
                <a:srgbClr val="002060"/>
              </a:solidFill>
              <a:latin typeface="Calibri" pitchFamily="34" charset="0"/>
            </a:endParaRPr>
          </a:p>
          <a:p>
            <a:pPr marL="468313" indent="-468313">
              <a:buFont typeface="Arial" pitchFamily="34" charset="0"/>
              <a:buChar char="•"/>
            </a:pPr>
            <a:r>
              <a:rPr lang="en-US" sz="4400" dirty="0" smtClean="0">
                <a:solidFill>
                  <a:srgbClr val="002060"/>
                </a:solidFill>
                <a:latin typeface="Calibri" pitchFamily="34" charset="0"/>
              </a:rPr>
              <a:t>Often domain-specific</a:t>
            </a:r>
          </a:p>
          <a:p>
            <a:pPr marL="468313" indent="-468313">
              <a:buFont typeface="Arial" pitchFamily="34" charset="0"/>
              <a:buChar char="•"/>
            </a:pPr>
            <a:endParaRPr lang="en-US" sz="4400" dirty="0" smtClean="0">
              <a:solidFill>
                <a:srgbClr val="002060"/>
              </a:solidFill>
              <a:latin typeface="Calibri" pitchFamily="34" charset="0"/>
            </a:endParaRPr>
          </a:p>
          <a:p>
            <a:pPr marL="468313" indent="-468313">
              <a:buFont typeface="Arial" pitchFamily="34" charset="0"/>
              <a:buChar char="•"/>
            </a:pPr>
            <a:r>
              <a:rPr lang="en-US" sz="4400" dirty="0" smtClean="0">
                <a:solidFill>
                  <a:srgbClr val="002060"/>
                </a:solidFill>
                <a:latin typeface="Calibri" pitchFamily="34" charset="0"/>
              </a:rPr>
              <a:t>Required for extraction, verification</a:t>
            </a:r>
          </a:p>
          <a:p>
            <a:pPr marL="468313" indent="-468313">
              <a:buFont typeface="Arial" pitchFamily="34" charset="0"/>
              <a:buChar char="•"/>
            </a:pPr>
            <a:endParaRPr lang="en-US" sz="4400" dirty="0" smtClean="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3509205" y="304800"/>
            <a:ext cx="2017796" cy="769441"/>
          </a:xfrm>
          <a:prstGeom prst="rect">
            <a:avLst/>
          </a:prstGeom>
        </p:spPr>
        <p:txBody>
          <a:bodyPr wrap="none">
            <a:spAutoFit/>
          </a:bodyPr>
          <a:lstStyle/>
          <a:p>
            <a:pPr algn="ctr"/>
            <a:r>
              <a:rPr lang="en-US" sz="4400" b="1" dirty="0" smtClean="0">
                <a:solidFill>
                  <a:srgbClr val="002060"/>
                </a:solidFill>
                <a:latin typeface="Calibri" pitchFamily="34" charset="0"/>
              </a:rPr>
              <a:t>Entropy</a:t>
            </a:r>
            <a:endParaRPr lang="en-US" sz="4400" b="1" dirty="0">
              <a:solidFill>
                <a:srgbClr val="002060"/>
              </a:solidFill>
              <a:latin typeface="Calibri" pitchFamily="34" charset="0"/>
            </a:endParaRPr>
          </a:p>
        </p:txBody>
      </p:sp>
      <p:sp>
        <p:nvSpPr>
          <p:cNvPr id="4" name="Rectangle 3"/>
          <p:cNvSpPr/>
          <p:nvPr/>
        </p:nvSpPr>
        <p:spPr>
          <a:xfrm>
            <a:off x="0" y="2187476"/>
            <a:ext cx="9144000" cy="2308324"/>
          </a:xfrm>
          <a:prstGeom prst="rect">
            <a:avLst/>
          </a:prstGeom>
        </p:spPr>
        <p:txBody>
          <a:bodyPr wrap="square">
            <a:spAutoFit/>
          </a:bodyPr>
          <a:lstStyle/>
          <a:p>
            <a:pPr marL="400050" indent="-400050">
              <a:buFont typeface="Arial" pitchFamily="34" charset="0"/>
              <a:buChar char="•"/>
            </a:pPr>
            <a:r>
              <a:rPr lang="en-US" dirty="0" smtClean="0"/>
              <a:t>State code: Low entropy</a:t>
            </a:r>
          </a:p>
          <a:p>
            <a:pPr marL="857250" lvl="1" indent="-400050">
              <a:buFont typeface="Arial" pitchFamily="34" charset="0"/>
              <a:buChar char="•"/>
            </a:pPr>
            <a:r>
              <a:rPr lang="en-US" dirty="0" smtClean="0"/>
              <a:t>Two </a:t>
            </a:r>
            <a:r>
              <a:rPr lang="en-US" dirty="0" err="1" smtClean="0"/>
              <a:t>entites</a:t>
            </a:r>
            <a:r>
              <a:rPr lang="en-US" dirty="0" smtClean="0"/>
              <a:t> with Same: Tells us very little</a:t>
            </a:r>
          </a:p>
          <a:p>
            <a:pPr marL="857250" lvl="1" indent="-400050">
              <a:buFont typeface="Arial" pitchFamily="34" charset="0"/>
              <a:buChar char="•"/>
            </a:pPr>
            <a:r>
              <a:rPr lang="en-US" dirty="0" smtClean="0"/>
              <a:t>Two </a:t>
            </a:r>
            <a:r>
              <a:rPr lang="en-US" dirty="0" err="1" smtClean="0"/>
              <a:t>entites</a:t>
            </a:r>
            <a:r>
              <a:rPr lang="en-US" dirty="0" smtClean="0"/>
              <a:t> with Different: Tells us very much</a:t>
            </a:r>
          </a:p>
          <a:p>
            <a:pPr marL="400050" indent="-400050">
              <a:buFont typeface="Arial" pitchFamily="34" charset="0"/>
              <a:buChar char="•"/>
            </a:pPr>
            <a:endParaRPr lang="en-US" dirty="0" smtClean="0"/>
          </a:p>
          <a:p>
            <a:pPr marL="400050" indent="-400050">
              <a:buFont typeface="Arial" pitchFamily="34" charset="0"/>
              <a:buChar char="•"/>
            </a:pPr>
            <a:r>
              <a:rPr lang="en-US" dirty="0" smtClean="0"/>
              <a:t>Zip code: as above, but artifact postal code formatting in some countries can convey  elements of proximity.</a:t>
            </a:r>
          </a:p>
          <a:p>
            <a:pPr marL="400050" indent="-400050">
              <a:buFont typeface="Arial" pitchFamily="34" charset="0"/>
              <a:buChar char="•"/>
            </a:pPr>
            <a:endParaRPr lang="en-US" dirty="0" smtClean="0"/>
          </a:p>
          <a:p>
            <a:pPr marL="400050" indent="-400050">
              <a:buFont typeface="Arial" pitchFamily="34" charset="0"/>
              <a:buChar char="•"/>
            </a:pPr>
            <a:r>
              <a:rPr lang="en-US" dirty="0" smtClean="0"/>
              <a:t>Phone number: High entropy but surprisingly uninformative. </a:t>
            </a:r>
            <a:endParaRPr lang="en-US" dirty="0"/>
          </a:p>
        </p:txBody>
      </p:sp>
      <p:sp>
        <p:nvSpPr>
          <p:cNvPr id="6" name="TextBox 5"/>
          <p:cNvSpPr txBox="1"/>
          <p:nvPr/>
        </p:nvSpPr>
        <p:spPr>
          <a:xfrm>
            <a:off x="2590800" y="914400"/>
            <a:ext cx="4429418" cy="369332"/>
          </a:xfrm>
          <a:prstGeom prst="rect">
            <a:avLst/>
          </a:prstGeom>
          <a:noFill/>
        </p:spPr>
        <p:txBody>
          <a:bodyPr wrap="none" rtlCol="0">
            <a:spAutoFit/>
          </a:bodyPr>
          <a:lstStyle/>
          <a:p>
            <a:r>
              <a:rPr lang="en-US" dirty="0" smtClean="0"/>
              <a:t>Things fall apart, the center cannot hold…</a:t>
            </a:r>
            <a:endParaRPr lang="en-US" dirty="0"/>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762000" y="3105835"/>
            <a:ext cx="6096000" cy="369332"/>
          </a:xfrm>
          <a:prstGeom prst="rect">
            <a:avLst/>
          </a:prstGeom>
        </p:spPr>
        <p:txBody>
          <a:bodyPr wrap="square">
            <a:spAutoFit/>
          </a:bodyPr>
          <a:lstStyle/>
          <a:p>
            <a:r>
              <a:rPr lang="en-US" dirty="0" smtClean="0"/>
              <a:t>15 attributes</a:t>
            </a:r>
            <a:r>
              <a:rPr lang="en-US" baseline="0" dirty="0" smtClean="0"/>
              <a:t> x </a:t>
            </a:r>
            <a:r>
              <a:rPr lang="en-US" dirty="0" smtClean="0"/>
              <a:t>44 countries (so far) = 660</a:t>
            </a:r>
            <a:r>
              <a:rPr lang="en-US" baseline="0" dirty="0" smtClean="0"/>
              <a:t> attribute types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http://www.fondos-hq.com/upload/DesktopWallpapers/cache/Futurama-fondos-Caricaturas-HQ-dibujos-animados-futurama-caricaturas-1024x768.jpg"/>
          <p:cNvPicPr>
            <a:picLocks noChangeAspect="1" noChangeArrowheads="1"/>
          </p:cNvPicPr>
          <p:nvPr>
            <p:custDataLst>
              <p:tags r:id="rId2"/>
            </p:custDataLst>
          </p:nvPr>
        </p:nvPicPr>
        <p:blipFill>
          <a:blip r:embed="rId7"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custDataLst>
              <p:tags r:id="rId3"/>
            </p:custDataLst>
          </p:nvPr>
        </p:nvSpPr>
        <p:spPr>
          <a:xfrm>
            <a:off x="0" y="6604000"/>
            <a:ext cx="9144000" cy="254000"/>
          </a:xfrm>
          <a:prstGeom prst="rect">
            <a:avLst/>
          </a:prstGeom>
        </p:spPr>
        <p:txBody>
          <a:bodyPr>
            <a:spAutoFit/>
          </a:bodyPr>
          <a:lstStyle/>
          <a:p>
            <a:pPr>
              <a:defRPr/>
            </a:pPr>
            <a:r>
              <a:rPr lang="en-US" sz="1050" dirty="0">
                <a:solidFill>
                  <a:schemeClr val="bg1">
                    <a:lumMod val="75000"/>
                  </a:schemeClr>
                </a:solidFill>
              </a:rPr>
              <a:t>http://www.fondos-hq.com/upload/DesktopWallpapers/cache/Futurama-fondos-Caricaturas-HQ-dibujos-animados-futurama-caricaturas-1024x768.jpg</a:t>
            </a:r>
          </a:p>
        </p:txBody>
      </p:sp>
      <p:sp>
        <p:nvSpPr>
          <p:cNvPr id="8196" name="TextBox 4"/>
          <p:cNvSpPr txBox="1">
            <a:spLocks noChangeArrowheads="1"/>
          </p:cNvSpPr>
          <p:nvPr>
            <p:custDataLst>
              <p:tags r:id="rId4"/>
            </p:custDataLst>
          </p:nvPr>
        </p:nvSpPr>
        <p:spPr bwMode="auto">
          <a:xfrm>
            <a:off x="0" y="152400"/>
            <a:ext cx="7447873" cy="584775"/>
          </a:xfrm>
          <a:prstGeom prst="rect">
            <a:avLst/>
          </a:prstGeom>
          <a:noFill/>
          <a:ln w="9525">
            <a:noFill/>
            <a:miter lim="800000"/>
            <a:headEnd/>
            <a:tailEnd/>
          </a:ln>
        </p:spPr>
        <p:txBody>
          <a:bodyPr wrap="none">
            <a:spAutoFit/>
          </a:bodyPr>
          <a:lstStyle/>
          <a:p>
            <a:r>
              <a:rPr lang="en-US" sz="3200" dirty="0" smtClean="0">
                <a:solidFill>
                  <a:schemeClr val="bg1"/>
                </a:solidFill>
              </a:rPr>
              <a:t>The Ultimate Union of Man and Machine</a:t>
            </a:r>
            <a:endParaRPr lang="en-US" sz="3200"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the counter - ap.png"/>
          <p:cNvPicPr>
            <a:picLocks noChangeAspect="1"/>
          </p:cNvPicPr>
          <p:nvPr>
            <p:custDataLst>
              <p:tags r:id="rId2"/>
            </p:custDataLst>
          </p:nvPr>
        </p:nvPicPr>
        <p:blipFill>
          <a:blip r:embed="rId13" cstate="print"/>
          <a:srcRect/>
          <a:stretch>
            <a:fillRect/>
          </a:stretch>
        </p:blipFill>
        <p:spPr bwMode="auto">
          <a:xfrm>
            <a:off x="0" y="457200"/>
            <a:ext cx="9144000" cy="6005513"/>
          </a:xfrm>
          <a:prstGeom prst="rect">
            <a:avLst/>
          </a:prstGeom>
          <a:noFill/>
          <a:ln w="9525">
            <a:noFill/>
            <a:miter lim="800000"/>
            <a:headEnd/>
            <a:tailEnd/>
          </a:ln>
        </p:spPr>
      </p:pic>
      <p:grpSp>
        <p:nvGrpSpPr>
          <p:cNvPr id="2" name="Group 34"/>
          <p:cNvGrpSpPr>
            <a:grpSpLocks/>
          </p:cNvGrpSpPr>
          <p:nvPr>
            <p:custDataLst>
              <p:tags r:id="rId3"/>
            </p:custDataLst>
          </p:nvPr>
        </p:nvGrpSpPr>
        <p:grpSpPr bwMode="auto">
          <a:xfrm>
            <a:off x="76200" y="76200"/>
            <a:ext cx="4343400" cy="3048000"/>
            <a:chOff x="0" y="0"/>
            <a:chExt cx="4343400" cy="3048000"/>
          </a:xfrm>
        </p:grpSpPr>
        <p:pic>
          <p:nvPicPr>
            <p:cNvPr id="17433" name="Picture 3" descr="the counter - zvents-sm.png"/>
            <p:cNvPicPr>
              <a:picLocks noChangeAspect="1"/>
            </p:cNvPicPr>
            <p:nvPr/>
          </p:nvPicPr>
          <p:blipFill>
            <a:blip r:embed="rId14" cstate="print"/>
            <a:srcRect/>
            <a:stretch>
              <a:fillRect/>
            </a:stretch>
          </p:blipFill>
          <p:spPr bwMode="auto">
            <a:xfrm>
              <a:off x="0" y="0"/>
              <a:ext cx="1904762" cy="1352381"/>
            </a:xfrm>
            <a:prstGeom prst="rect">
              <a:avLst/>
            </a:prstGeom>
            <a:noFill/>
            <a:ln w="57150">
              <a:solidFill>
                <a:srgbClr val="3B5997"/>
              </a:solidFill>
              <a:miter lim="800000"/>
              <a:headEnd/>
              <a:tailEnd/>
            </a:ln>
          </p:spPr>
        </p:pic>
        <p:cxnSp>
          <p:nvCxnSpPr>
            <p:cNvPr id="17434" name="Straight Connector 12"/>
            <p:cNvCxnSpPr>
              <a:cxnSpLocks noChangeShapeType="1"/>
            </p:cNvCxnSpPr>
            <p:nvPr/>
          </p:nvCxnSpPr>
          <p:spPr bwMode="auto">
            <a:xfrm>
              <a:off x="1905000" y="1371600"/>
              <a:ext cx="2438400" cy="1676400"/>
            </a:xfrm>
            <a:prstGeom prst="line">
              <a:avLst/>
            </a:prstGeom>
            <a:noFill/>
            <a:ln w="57150" algn="ctr">
              <a:solidFill>
                <a:srgbClr val="3B5997"/>
              </a:solidFill>
              <a:round/>
              <a:headEnd/>
              <a:tailEnd/>
            </a:ln>
          </p:spPr>
        </p:cxnSp>
      </p:grpSp>
      <p:grpSp>
        <p:nvGrpSpPr>
          <p:cNvPr id="4" name="Group 35"/>
          <p:cNvGrpSpPr>
            <a:grpSpLocks/>
          </p:cNvGrpSpPr>
          <p:nvPr>
            <p:custDataLst>
              <p:tags r:id="rId4"/>
            </p:custDataLst>
          </p:nvPr>
        </p:nvGrpSpPr>
        <p:grpSpPr bwMode="auto">
          <a:xfrm>
            <a:off x="3581400" y="76200"/>
            <a:ext cx="1905000" cy="2895600"/>
            <a:chOff x="3581400" y="0"/>
            <a:chExt cx="1904762" cy="2895600"/>
          </a:xfrm>
        </p:grpSpPr>
        <p:pic>
          <p:nvPicPr>
            <p:cNvPr id="17431" name="Picture 7" descr="the counter - urbanspoon-sm.png"/>
            <p:cNvPicPr>
              <a:picLocks noChangeAspect="1"/>
            </p:cNvPicPr>
            <p:nvPr/>
          </p:nvPicPr>
          <p:blipFill>
            <a:blip r:embed="rId15" cstate="print"/>
            <a:srcRect/>
            <a:stretch>
              <a:fillRect/>
            </a:stretch>
          </p:blipFill>
          <p:spPr bwMode="auto">
            <a:xfrm>
              <a:off x="3581400" y="0"/>
              <a:ext cx="1904762" cy="1209524"/>
            </a:xfrm>
            <a:prstGeom prst="rect">
              <a:avLst/>
            </a:prstGeom>
            <a:noFill/>
            <a:ln w="57150">
              <a:solidFill>
                <a:srgbClr val="3B5997"/>
              </a:solidFill>
              <a:miter lim="800000"/>
              <a:headEnd/>
              <a:tailEnd/>
            </a:ln>
          </p:spPr>
        </p:pic>
        <p:cxnSp>
          <p:nvCxnSpPr>
            <p:cNvPr id="17432" name="Straight Connector 13"/>
            <p:cNvCxnSpPr>
              <a:cxnSpLocks noChangeShapeType="1"/>
            </p:cNvCxnSpPr>
            <p:nvPr/>
          </p:nvCxnSpPr>
          <p:spPr bwMode="auto">
            <a:xfrm rot="5400000">
              <a:off x="3657600" y="2057400"/>
              <a:ext cx="1676400" cy="0"/>
            </a:xfrm>
            <a:prstGeom prst="line">
              <a:avLst/>
            </a:prstGeom>
            <a:noFill/>
            <a:ln w="57150" algn="ctr">
              <a:solidFill>
                <a:srgbClr val="3B5997"/>
              </a:solidFill>
              <a:round/>
              <a:headEnd/>
              <a:tailEnd/>
            </a:ln>
          </p:spPr>
        </p:cxnSp>
      </p:grpSp>
      <p:grpSp>
        <p:nvGrpSpPr>
          <p:cNvPr id="5" name="Group 36"/>
          <p:cNvGrpSpPr>
            <a:grpSpLocks/>
          </p:cNvGrpSpPr>
          <p:nvPr>
            <p:custDataLst>
              <p:tags r:id="rId5"/>
            </p:custDataLst>
          </p:nvPr>
        </p:nvGrpSpPr>
        <p:grpSpPr bwMode="auto">
          <a:xfrm>
            <a:off x="4572000" y="76200"/>
            <a:ext cx="4495800" cy="2971800"/>
            <a:chOff x="4648200" y="0"/>
            <a:chExt cx="4495800" cy="3048000"/>
          </a:xfrm>
        </p:grpSpPr>
        <p:pic>
          <p:nvPicPr>
            <p:cNvPr id="17429" name="Picture 9" descr="the counter - citysearch-sm.png"/>
            <p:cNvPicPr>
              <a:picLocks noChangeAspect="1"/>
            </p:cNvPicPr>
            <p:nvPr/>
          </p:nvPicPr>
          <p:blipFill>
            <a:blip r:embed="rId16" cstate="print"/>
            <a:srcRect/>
            <a:stretch>
              <a:fillRect/>
            </a:stretch>
          </p:blipFill>
          <p:spPr bwMode="auto">
            <a:xfrm>
              <a:off x="7239238" y="0"/>
              <a:ext cx="1904762" cy="1209524"/>
            </a:xfrm>
            <a:prstGeom prst="rect">
              <a:avLst/>
            </a:prstGeom>
            <a:noFill/>
            <a:ln w="57150">
              <a:solidFill>
                <a:srgbClr val="3B5997"/>
              </a:solidFill>
              <a:miter lim="800000"/>
              <a:headEnd/>
              <a:tailEnd/>
            </a:ln>
          </p:spPr>
        </p:pic>
        <p:cxnSp>
          <p:nvCxnSpPr>
            <p:cNvPr id="17430" name="Straight Connector 15"/>
            <p:cNvCxnSpPr>
              <a:cxnSpLocks noChangeShapeType="1"/>
            </p:cNvCxnSpPr>
            <p:nvPr/>
          </p:nvCxnSpPr>
          <p:spPr bwMode="auto">
            <a:xfrm rot="10800000" flipV="1">
              <a:off x="4648200" y="1219200"/>
              <a:ext cx="2590800" cy="1828800"/>
            </a:xfrm>
            <a:prstGeom prst="line">
              <a:avLst/>
            </a:prstGeom>
            <a:noFill/>
            <a:ln w="57150" algn="ctr">
              <a:solidFill>
                <a:srgbClr val="3B5997"/>
              </a:solidFill>
              <a:round/>
              <a:headEnd/>
              <a:tailEnd/>
            </a:ln>
          </p:spPr>
        </p:cxnSp>
      </p:grpSp>
      <p:grpSp>
        <p:nvGrpSpPr>
          <p:cNvPr id="6" name="Group 39"/>
          <p:cNvGrpSpPr>
            <a:grpSpLocks/>
          </p:cNvGrpSpPr>
          <p:nvPr>
            <p:custDataLst>
              <p:tags r:id="rId6"/>
            </p:custDataLst>
          </p:nvPr>
        </p:nvGrpSpPr>
        <p:grpSpPr bwMode="auto">
          <a:xfrm>
            <a:off x="3619500" y="3352800"/>
            <a:ext cx="1905000" cy="3429000"/>
            <a:chOff x="3620260" y="3429000"/>
            <a:chExt cx="1904762" cy="3429000"/>
          </a:xfrm>
        </p:grpSpPr>
        <p:pic>
          <p:nvPicPr>
            <p:cNvPr id="17427" name="Picture 5" descr="the counter - yahoo-sm.png"/>
            <p:cNvPicPr>
              <a:picLocks noChangeAspect="1"/>
            </p:cNvPicPr>
            <p:nvPr/>
          </p:nvPicPr>
          <p:blipFill>
            <a:blip r:embed="rId17" cstate="print"/>
            <a:srcRect/>
            <a:stretch>
              <a:fillRect/>
            </a:stretch>
          </p:blipFill>
          <p:spPr bwMode="auto">
            <a:xfrm>
              <a:off x="3620260" y="5381809"/>
              <a:ext cx="1904762" cy="1476191"/>
            </a:xfrm>
            <a:prstGeom prst="rect">
              <a:avLst/>
            </a:prstGeom>
            <a:noFill/>
            <a:ln w="57150">
              <a:solidFill>
                <a:srgbClr val="3B5997"/>
              </a:solidFill>
              <a:miter lim="800000"/>
              <a:headEnd/>
              <a:tailEnd/>
            </a:ln>
          </p:spPr>
        </p:pic>
        <p:cxnSp>
          <p:nvCxnSpPr>
            <p:cNvPr id="17428" name="Straight Connector 19"/>
            <p:cNvCxnSpPr>
              <a:cxnSpLocks noChangeShapeType="1"/>
            </p:cNvCxnSpPr>
            <p:nvPr/>
          </p:nvCxnSpPr>
          <p:spPr bwMode="auto">
            <a:xfrm rot="5400000">
              <a:off x="3582160" y="4381500"/>
              <a:ext cx="1905000" cy="0"/>
            </a:xfrm>
            <a:prstGeom prst="line">
              <a:avLst/>
            </a:prstGeom>
            <a:noFill/>
            <a:ln w="57150" algn="ctr">
              <a:solidFill>
                <a:srgbClr val="3B5997"/>
              </a:solidFill>
              <a:round/>
              <a:headEnd/>
              <a:tailEnd/>
            </a:ln>
          </p:spPr>
        </p:cxnSp>
      </p:grpSp>
      <p:grpSp>
        <p:nvGrpSpPr>
          <p:cNvPr id="7" name="Group 37"/>
          <p:cNvGrpSpPr>
            <a:grpSpLocks/>
          </p:cNvGrpSpPr>
          <p:nvPr>
            <p:custDataLst>
              <p:tags r:id="rId7"/>
            </p:custDataLst>
          </p:nvPr>
        </p:nvGrpSpPr>
        <p:grpSpPr bwMode="auto">
          <a:xfrm>
            <a:off x="4648200" y="2667000"/>
            <a:ext cx="4419600" cy="1447800"/>
            <a:chOff x="4724400" y="2667000"/>
            <a:chExt cx="4419600" cy="1447619"/>
          </a:xfrm>
        </p:grpSpPr>
        <p:pic>
          <p:nvPicPr>
            <p:cNvPr id="17425" name="Picture 10" descr="the counter - 4sq-sm.png"/>
            <p:cNvPicPr>
              <a:picLocks noChangeAspect="1"/>
            </p:cNvPicPr>
            <p:nvPr/>
          </p:nvPicPr>
          <p:blipFill>
            <a:blip r:embed="rId18" cstate="print"/>
            <a:srcRect/>
            <a:stretch>
              <a:fillRect/>
            </a:stretch>
          </p:blipFill>
          <p:spPr bwMode="auto">
            <a:xfrm>
              <a:off x="7239238" y="2667000"/>
              <a:ext cx="1904762" cy="1447619"/>
            </a:xfrm>
            <a:prstGeom prst="rect">
              <a:avLst/>
            </a:prstGeom>
            <a:noFill/>
            <a:ln w="57150">
              <a:solidFill>
                <a:srgbClr val="3B5997"/>
              </a:solidFill>
              <a:miter lim="800000"/>
              <a:headEnd/>
              <a:tailEnd/>
            </a:ln>
          </p:spPr>
        </p:pic>
        <p:cxnSp>
          <p:nvCxnSpPr>
            <p:cNvPr id="17426" name="Straight Connector 21"/>
            <p:cNvCxnSpPr>
              <a:cxnSpLocks noChangeShapeType="1"/>
            </p:cNvCxnSpPr>
            <p:nvPr/>
          </p:nvCxnSpPr>
          <p:spPr bwMode="auto">
            <a:xfrm rot="10800000">
              <a:off x="4724400" y="3200400"/>
              <a:ext cx="2514600" cy="0"/>
            </a:xfrm>
            <a:prstGeom prst="line">
              <a:avLst/>
            </a:prstGeom>
            <a:noFill/>
            <a:ln w="57150" algn="ctr">
              <a:solidFill>
                <a:srgbClr val="3B5997"/>
              </a:solidFill>
              <a:round/>
              <a:headEnd/>
              <a:tailEnd/>
            </a:ln>
          </p:spPr>
        </p:cxnSp>
      </p:grpSp>
      <p:grpSp>
        <p:nvGrpSpPr>
          <p:cNvPr id="8" name="Group 40"/>
          <p:cNvGrpSpPr>
            <a:grpSpLocks/>
          </p:cNvGrpSpPr>
          <p:nvPr>
            <p:custDataLst>
              <p:tags r:id="rId8"/>
            </p:custDataLst>
          </p:nvPr>
        </p:nvGrpSpPr>
        <p:grpSpPr bwMode="auto">
          <a:xfrm>
            <a:off x="76200" y="3276600"/>
            <a:ext cx="4343400" cy="3505200"/>
            <a:chOff x="0" y="3352800"/>
            <a:chExt cx="4343400" cy="3505200"/>
          </a:xfrm>
        </p:grpSpPr>
        <p:pic>
          <p:nvPicPr>
            <p:cNvPr id="17423" name="Picture 6" descr="the counter - website-sm.png"/>
            <p:cNvPicPr>
              <a:picLocks noChangeAspect="1"/>
            </p:cNvPicPr>
            <p:nvPr/>
          </p:nvPicPr>
          <p:blipFill>
            <a:blip r:embed="rId19" cstate="print"/>
            <a:srcRect/>
            <a:stretch>
              <a:fillRect/>
            </a:stretch>
          </p:blipFill>
          <p:spPr bwMode="auto">
            <a:xfrm>
              <a:off x="0" y="5610381"/>
              <a:ext cx="1904762" cy="1247619"/>
            </a:xfrm>
            <a:prstGeom prst="rect">
              <a:avLst/>
            </a:prstGeom>
            <a:noFill/>
            <a:ln w="57150">
              <a:solidFill>
                <a:srgbClr val="3B5997"/>
              </a:solidFill>
              <a:miter lim="800000"/>
              <a:headEnd/>
              <a:tailEnd/>
            </a:ln>
          </p:spPr>
        </p:pic>
        <p:cxnSp>
          <p:nvCxnSpPr>
            <p:cNvPr id="17424" name="Straight Connector 29"/>
            <p:cNvCxnSpPr>
              <a:cxnSpLocks noChangeShapeType="1"/>
            </p:cNvCxnSpPr>
            <p:nvPr/>
          </p:nvCxnSpPr>
          <p:spPr bwMode="auto">
            <a:xfrm flipV="1">
              <a:off x="1905000" y="3352800"/>
              <a:ext cx="2438400" cy="2286000"/>
            </a:xfrm>
            <a:prstGeom prst="line">
              <a:avLst/>
            </a:prstGeom>
            <a:noFill/>
            <a:ln w="57150" algn="ctr">
              <a:solidFill>
                <a:srgbClr val="3B5997"/>
              </a:solidFill>
              <a:round/>
              <a:headEnd/>
              <a:tailEnd/>
            </a:ln>
          </p:spPr>
        </p:cxnSp>
      </p:grpSp>
      <p:grpSp>
        <p:nvGrpSpPr>
          <p:cNvPr id="9" name="Group 41"/>
          <p:cNvGrpSpPr>
            <a:grpSpLocks/>
          </p:cNvGrpSpPr>
          <p:nvPr>
            <p:custDataLst>
              <p:tags r:id="rId9"/>
            </p:custDataLst>
          </p:nvPr>
        </p:nvGrpSpPr>
        <p:grpSpPr bwMode="auto">
          <a:xfrm>
            <a:off x="76200" y="2590800"/>
            <a:ext cx="4343400" cy="1428750"/>
            <a:chOff x="0" y="2590800"/>
            <a:chExt cx="4343400" cy="1428572"/>
          </a:xfrm>
        </p:grpSpPr>
        <p:cxnSp>
          <p:nvCxnSpPr>
            <p:cNvPr id="17421" name="Straight Connector 32"/>
            <p:cNvCxnSpPr>
              <a:cxnSpLocks noChangeShapeType="1"/>
            </p:cNvCxnSpPr>
            <p:nvPr/>
          </p:nvCxnSpPr>
          <p:spPr bwMode="auto">
            <a:xfrm rot="10800000">
              <a:off x="1828800" y="3200400"/>
              <a:ext cx="2514600" cy="0"/>
            </a:xfrm>
            <a:prstGeom prst="line">
              <a:avLst/>
            </a:prstGeom>
            <a:noFill/>
            <a:ln w="57150" algn="ctr">
              <a:solidFill>
                <a:srgbClr val="3B5997"/>
              </a:solidFill>
              <a:round/>
              <a:headEnd/>
              <a:tailEnd/>
            </a:ln>
          </p:spPr>
        </p:cxnSp>
        <p:pic>
          <p:nvPicPr>
            <p:cNvPr id="17422" name="Picture 8" descr="the counter - facebook-sm.png"/>
            <p:cNvPicPr>
              <a:picLocks noChangeAspect="1"/>
            </p:cNvPicPr>
            <p:nvPr/>
          </p:nvPicPr>
          <p:blipFill>
            <a:blip r:embed="rId20" cstate="print"/>
            <a:srcRect/>
            <a:stretch>
              <a:fillRect/>
            </a:stretch>
          </p:blipFill>
          <p:spPr bwMode="auto">
            <a:xfrm>
              <a:off x="0" y="2590800"/>
              <a:ext cx="1904762" cy="1428572"/>
            </a:xfrm>
            <a:prstGeom prst="rect">
              <a:avLst/>
            </a:prstGeom>
            <a:noFill/>
            <a:ln w="57150">
              <a:solidFill>
                <a:srgbClr val="3B5997"/>
              </a:solidFill>
              <a:miter lim="800000"/>
              <a:headEnd/>
              <a:tailEnd/>
            </a:ln>
          </p:spPr>
        </p:pic>
      </p:grpSp>
      <p:grpSp>
        <p:nvGrpSpPr>
          <p:cNvPr id="10" name="Group 38"/>
          <p:cNvGrpSpPr>
            <a:grpSpLocks/>
          </p:cNvGrpSpPr>
          <p:nvPr>
            <p:custDataLst>
              <p:tags r:id="rId10"/>
            </p:custDataLst>
          </p:nvPr>
        </p:nvGrpSpPr>
        <p:grpSpPr bwMode="auto">
          <a:xfrm>
            <a:off x="4724400" y="3352800"/>
            <a:ext cx="4343400" cy="3429000"/>
            <a:chOff x="4648200" y="3276600"/>
            <a:chExt cx="4495800" cy="3581400"/>
          </a:xfrm>
        </p:grpSpPr>
        <p:cxnSp>
          <p:nvCxnSpPr>
            <p:cNvPr id="17419" name="Straight Connector 25"/>
            <p:cNvCxnSpPr>
              <a:cxnSpLocks noChangeShapeType="1"/>
            </p:cNvCxnSpPr>
            <p:nvPr/>
          </p:nvCxnSpPr>
          <p:spPr bwMode="auto">
            <a:xfrm rot="10800000">
              <a:off x="4648200" y="3276600"/>
              <a:ext cx="2667000" cy="2209800"/>
            </a:xfrm>
            <a:prstGeom prst="line">
              <a:avLst/>
            </a:prstGeom>
            <a:noFill/>
            <a:ln w="57150" algn="ctr">
              <a:solidFill>
                <a:srgbClr val="3B5997"/>
              </a:solidFill>
              <a:round/>
              <a:headEnd/>
              <a:tailEnd/>
            </a:ln>
          </p:spPr>
        </p:cxnSp>
        <p:pic>
          <p:nvPicPr>
            <p:cNvPr id="17420" name="Picture 4" descr="the counter - yelp-sm.png"/>
            <p:cNvPicPr>
              <a:picLocks noChangeAspect="1"/>
            </p:cNvPicPr>
            <p:nvPr/>
          </p:nvPicPr>
          <p:blipFill>
            <a:blip r:embed="rId21" cstate="print"/>
            <a:srcRect/>
            <a:stretch>
              <a:fillRect/>
            </a:stretch>
          </p:blipFill>
          <p:spPr bwMode="auto">
            <a:xfrm>
              <a:off x="7239238" y="5448476"/>
              <a:ext cx="1904762" cy="1409524"/>
            </a:xfrm>
            <a:prstGeom prst="rect">
              <a:avLst/>
            </a:prstGeom>
            <a:noFill/>
            <a:ln w="57150">
              <a:solidFill>
                <a:srgbClr val="3B5997"/>
              </a:solidFill>
              <a:miter lim="800000"/>
              <a:headEnd/>
              <a:tailEnd/>
            </a:ln>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6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ChangeArrowheads="1"/>
          </p:cNvSpPr>
          <p:nvPr>
            <p:custDataLst>
              <p:tags r:id="rId2"/>
            </p:custDataLst>
          </p:nvPr>
        </p:nvSpPr>
        <p:spPr bwMode="auto">
          <a:xfrm>
            <a:off x="2133600" y="1524000"/>
            <a:ext cx="5486400" cy="5016500"/>
          </a:xfrm>
          <a:prstGeom prst="rect">
            <a:avLst/>
          </a:prstGeom>
          <a:noFill/>
          <a:ln w="9525">
            <a:noFill/>
            <a:miter lim="800000"/>
            <a:headEnd/>
            <a:tailEnd/>
          </a:ln>
        </p:spPr>
        <p:txBody>
          <a:bodyPr>
            <a:spAutoFit/>
          </a:bodyPr>
          <a:lstStyle/>
          <a:p>
            <a:endParaRPr lang="en-US" sz="4000">
              <a:solidFill>
                <a:srgbClr val="002060"/>
              </a:solidFill>
              <a:latin typeface="Calibri" pitchFamily="34" charset="0"/>
            </a:endParaRPr>
          </a:p>
          <a:p>
            <a:r>
              <a:rPr lang="en-US" sz="4000" b="1">
                <a:solidFill>
                  <a:srgbClr val="002060"/>
                </a:solidFill>
                <a:latin typeface="Calibri" pitchFamily="34" charset="0"/>
              </a:rPr>
              <a:t>17.5m</a:t>
            </a:r>
            <a:r>
              <a:rPr lang="en-US" sz="4000">
                <a:solidFill>
                  <a:srgbClr val="002060"/>
                </a:solidFill>
                <a:latin typeface="Calibri" pitchFamily="34" charset="0"/>
              </a:rPr>
              <a:t> entities </a:t>
            </a:r>
          </a:p>
          <a:p>
            <a:pPr algn="r"/>
            <a:r>
              <a:rPr lang="en-US" sz="4000">
                <a:solidFill>
                  <a:srgbClr val="002060"/>
                </a:solidFill>
                <a:latin typeface="Calibri" pitchFamily="34" charset="0"/>
              </a:rPr>
              <a:t>pointing to over…</a:t>
            </a:r>
          </a:p>
          <a:p>
            <a:endParaRPr lang="en-US" sz="4000">
              <a:solidFill>
                <a:srgbClr val="002060"/>
              </a:solidFill>
              <a:latin typeface="Calibri" pitchFamily="34" charset="0"/>
            </a:endParaRPr>
          </a:p>
          <a:p>
            <a:r>
              <a:rPr lang="en-US" sz="4000" b="1">
                <a:solidFill>
                  <a:srgbClr val="002060"/>
                </a:solidFill>
                <a:latin typeface="Calibri" pitchFamily="34" charset="0"/>
              </a:rPr>
              <a:t>1.5b</a:t>
            </a:r>
            <a:r>
              <a:rPr lang="en-US" sz="4000">
                <a:solidFill>
                  <a:srgbClr val="002060"/>
                </a:solidFill>
                <a:latin typeface="Calibri" pitchFamily="34" charset="0"/>
              </a:rPr>
              <a:t> references </a:t>
            </a:r>
          </a:p>
          <a:p>
            <a:pPr algn="r"/>
            <a:r>
              <a:rPr lang="en-US" sz="4000">
                <a:solidFill>
                  <a:srgbClr val="002060"/>
                </a:solidFill>
                <a:latin typeface="Calibri" pitchFamily="34" charset="0"/>
              </a:rPr>
              <a:t>found across…</a:t>
            </a:r>
          </a:p>
          <a:p>
            <a:endParaRPr lang="en-US" sz="4000">
              <a:solidFill>
                <a:srgbClr val="002060"/>
              </a:solidFill>
              <a:latin typeface="Calibri" pitchFamily="34" charset="0"/>
            </a:endParaRPr>
          </a:p>
          <a:p>
            <a:r>
              <a:rPr lang="en-US" sz="4000" b="1">
                <a:solidFill>
                  <a:srgbClr val="002060"/>
                </a:solidFill>
                <a:latin typeface="Calibri" pitchFamily="34" charset="0"/>
              </a:rPr>
              <a:t>4.7m</a:t>
            </a:r>
            <a:r>
              <a:rPr lang="en-US" sz="4000">
                <a:solidFill>
                  <a:srgbClr val="002060"/>
                </a:solidFill>
                <a:latin typeface="Calibri" pitchFamily="34" charset="0"/>
              </a:rPr>
              <a:t> domains</a:t>
            </a:r>
          </a:p>
        </p:txBody>
      </p:sp>
      <p:pic>
        <p:nvPicPr>
          <p:cNvPr id="19459" name="Picture 2" descr="C:\Documents and Settings\twbell\Dropbox\Documents\Factual\images\large_color_logo_horizontal.png"/>
          <p:cNvPicPr>
            <a:picLocks noChangeAspect="1" noChangeArrowheads="1"/>
          </p:cNvPicPr>
          <p:nvPr>
            <p:custDataLst>
              <p:tags r:id="rId3"/>
            </p:custDataLst>
          </p:nvPr>
        </p:nvPicPr>
        <p:blipFill>
          <a:blip r:embed="rId6" cstate="print"/>
          <a:srcRect/>
          <a:stretch>
            <a:fillRect/>
          </a:stretch>
        </p:blipFill>
        <p:spPr bwMode="auto">
          <a:xfrm>
            <a:off x="381000" y="533400"/>
            <a:ext cx="3352800" cy="881063"/>
          </a:xfrm>
          <a:prstGeom prst="rect">
            <a:avLst/>
          </a:prstGeom>
          <a:noFill/>
          <a:ln w="9525">
            <a:noFill/>
            <a:miter lim="800000"/>
            <a:headEnd/>
            <a:tailEnd/>
          </a:ln>
        </p:spPr>
      </p:pic>
      <p:sp>
        <p:nvSpPr>
          <p:cNvPr id="4" name="TextBox 3"/>
          <p:cNvSpPr txBox="1"/>
          <p:nvPr>
            <p:custDataLst>
              <p:tags r:id="rId4"/>
            </p:custDataLst>
          </p:nvPr>
        </p:nvSpPr>
        <p:spPr>
          <a:xfrm>
            <a:off x="5410200" y="228600"/>
            <a:ext cx="3362325" cy="1200150"/>
          </a:xfrm>
          <a:prstGeom prst="rect">
            <a:avLst/>
          </a:prstGeom>
          <a:noFill/>
        </p:spPr>
        <p:txBody>
          <a:bodyPr wrap="none">
            <a:spAutoFit/>
          </a:bodyPr>
          <a:lstStyle/>
          <a:p>
            <a:pPr>
              <a:defRPr/>
            </a:pPr>
            <a:r>
              <a:rPr lang="en-US" sz="3600" b="1" dirty="0">
                <a:solidFill>
                  <a:schemeClr val="bg1">
                    <a:lumMod val="50000"/>
                  </a:schemeClr>
                </a:solidFill>
                <a:latin typeface="Calibri" pitchFamily="34" charset="0"/>
              </a:rPr>
              <a:t/>
            </a:r>
            <a:br>
              <a:rPr lang="en-US" sz="3600" b="1" dirty="0">
                <a:solidFill>
                  <a:schemeClr val="bg1">
                    <a:lumMod val="50000"/>
                  </a:schemeClr>
                </a:solidFill>
                <a:latin typeface="Calibri" pitchFamily="34" charset="0"/>
              </a:rPr>
            </a:br>
            <a:r>
              <a:rPr lang="en-US" sz="3600" b="1" dirty="0">
                <a:solidFill>
                  <a:schemeClr val="bg1">
                    <a:lumMod val="50000"/>
                  </a:schemeClr>
                </a:solidFill>
                <a:latin typeface="Calibri" pitchFamily="34" charset="0"/>
              </a:rPr>
              <a:t>US Local Dataset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2" descr="C:\Documents and Settings\twbell\Dropbox\Documents\graphics\rdfa-deployment.png"/>
          <p:cNvPicPr>
            <a:picLocks noChangeAspect="1" noChangeArrowheads="1"/>
          </p:cNvPicPr>
          <p:nvPr>
            <p:custDataLst>
              <p:tags r:id="rId2"/>
            </p:custDataLst>
          </p:nvPr>
        </p:nvPicPr>
        <p:blipFill>
          <a:blip r:embed="rId7" cstate="print"/>
          <a:srcRect/>
          <a:stretch>
            <a:fillRect/>
          </a:stretch>
        </p:blipFill>
        <p:spPr bwMode="auto">
          <a:xfrm>
            <a:off x="76200" y="685800"/>
            <a:ext cx="8983663" cy="5334000"/>
          </a:xfrm>
          <a:prstGeom prst="rect">
            <a:avLst/>
          </a:prstGeom>
          <a:noFill/>
          <a:ln w="9525">
            <a:noFill/>
            <a:miter lim="800000"/>
            <a:headEnd/>
            <a:tailEnd/>
          </a:ln>
        </p:spPr>
      </p:pic>
      <p:sp>
        <p:nvSpPr>
          <p:cNvPr id="3" name="TextBox 2"/>
          <p:cNvSpPr txBox="1"/>
          <p:nvPr>
            <p:custDataLst>
              <p:tags r:id="rId3"/>
            </p:custDataLst>
          </p:nvPr>
        </p:nvSpPr>
        <p:spPr>
          <a:xfrm>
            <a:off x="838200" y="6488113"/>
            <a:ext cx="7900988" cy="369887"/>
          </a:xfrm>
          <a:prstGeom prst="rect">
            <a:avLst/>
          </a:prstGeom>
          <a:noFill/>
        </p:spPr>
        <p:txBody>
          <a:bodyPr wrap="none">
            <a:spAutoFit/>
          </a:bodyPr>
          <a:lstStyle/>
          <a:p>
            <a:pPr>
              <a:defRPr/>
            </a:pPr>
            <a:r>
              <a:rPr lang="en-US" dirty="0">
                <a:solidFill>
                  <a:schemeClr val="bg1">
                    <a:lumMod val="75000"/>
                  </a:schemeClr>
                </a:solidFill>
              </a:rPr>
              <a:t>http://tripletalk.wordpress.com/2011/01/25/rdfa-deployment-across-the-web/</a:t>
            </a:r>
          </a:p>
        </p:txBody>
      </p:sp>
      <p:sp>
        <p:nvSpPr>
          <p:cNvPr id="25604" name="Rectangle 3"/>
          <p:cNvSpPr>
            <a:spLocks noChangeArrowheads="1"/>
          </p:cNvSpPr>
          <p:nvPr>
            <p:custDataLst>
              <p:tags r:id="rId4"/>
            </p:custDataLst>
          </p:nvPr>
        </p:nvSpPr>
        <p:spPr bwMode="auto">
          <a:xfrm>
            <a:off x="152400" y="152400"/>
            <a:ext cx="2411413" cy="369888"/>
          </a:xfrm>
          <a:prstGeom prst="rect">
            <a:avLst/>
          </a:prstGeom>
          <a:noFill/>
          <a:ln w="9525">
            <a:noFill/>
            <a:miter lim="800000"/>
            <a:headEnd/>
            <a:tailEnd/>
          </a:ln>
        </p:spPr>
        <p:txBody>
          <a:bodyPr wrap="none">
            <a:spAutoFit/>
          </a:bodyPr>
          <a:lstStyle/>
          <a:p>
            <a:r>
              <a:rPr lang="en-US"/>
              <a:t>Peter Mika, Jan 2011 </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4" descr="yelp-webpage.png"/>
          <p:cNvPicPr>
            <a:picLocks noChangeAspect="1"/>
          </p:cNvPicPr>
          <p:nvPr>
            <p:custDataLst>
              <p:tags r:id="rId2"/>
            </p:custDataLst>
          </p:nvPr>
        </p:nvPicPr>
        <p:blipFill>
          <a:blip r:embed="rId8" cstate="print"/>
          <a:srcRect/>
          <a:stretch>
            <a:fillRect/>
          </a:stretch>
        </p:blipFill>
        <p:spPr bwMode="auto">
          <a:xfrm>
            <a:off x="17463" y="0"/>
            <a:ext cx="9126537" cy="5894388"/>
          </a:xfrm>
          <a:prstGeom prst="rect">
            <a:avLst/>
          </a:prstGeom>
          <a:noFill/>
          <a:ln w="9525">
            <a:noFill/>
            <a:miter lim="800000"/>
            <a:headEnd/>
            <a:tailEnd/>
          </a:ln>
        </p:spPr>
      </p:pic>
      <p:pic>
        <p:nvPicPr>
          <p:cNvPr id="6" name="Picture 5" descr="yelp-hcard.png"/>
          <p:cNvPicPr>
            <a:picLocks noChangeAspect="1"/>
          </p:cNvPicPr>
          <p:nvPr>
            <p:custDataLst>
              <p:tags r:id="rId3"/>
            </p:custDataLst>
          </p:nvPr>
        </p:nvPicPr>
        <p:blipFill>
          <a:blip r:embed="rId9" cstate="print"/>
          <a:srcRect/>
          <a:stretch>
            <a:fillRect/>
          </a:stretch>
        </p:blipFill>
        <p:spPr bwMode="auto">
          <a:xfrm>
            <a:off x="1524000" y="3886200"/>
            <a:ext cx="7620000" cy="2057400"/>
          </a:xfrm>
          <a:prstGeom prst="rect">
            <a:avLst/>
          </a:prstGeom>
          <a:noFill/>
          <a:ln w="57150">
            <a:solidFill>
              <a:srgbClr val="3B5997"/>
            </a:solidFill>
            <a:miter lim="800000"/>
            <a:headEnd/>
            <a:tailEnd/>
          </a:ln>
        </p:spPr>
      </p:pic>
      <p:pic>
        <p:nvPicPr>
          <p:cNvPr id="7" name="Picture 6" descr="yelp-og.png"/>
          <p:cNvPicPr>
            <a:picLocks noChangeAspect="1"/>
          </p:cNvPicPr>
          <p:nvPr>
            <p:custDataLst>
              <p:tags r:id="rId4"/>
            </p:custDataLst>
          </p:nvPr>
        </p:nvPicPr>
        <p:blipFill>
          <a:blip r:embed="rId10" cstate="print"/>
          <a:srcRect/>
          <a:stretch>
            <a:fillRect/>
          </a:stretch>
        </p:blipFill>
        <p:spPr bwMode="auto">
          <a:xfrm>
            <a:off x="152400" y="2133600"/>
            <a:ext cx="7599363" cy="1209675"/>
          </a:xfrm>
          <a:prstGeom prst="rect">
            <a:avLst/>
          </a:prstGeom>
          <a:noFill/>
          <a:ln w="57150">
            <a:solidFill>
              <a:srgbClr val="3B5997"/>
            </a:solidFill>
            <a:miter lim="800000"/>
            <a:headEnd/>
            <a:tailEnd/>
          </a:ln>
        </p:spPr>
      </p:pic>
      <p:sp>
        <p:nvSpPr>
          <p:cNvPr id="26629" name="Rectangle 4"/>
          <p:cNvSpPr>
            <a:spLocks noChangeArrowheads="1"/>
          </p:cNvSpPr>
          <p:nvPr>
            <p:custDataLst>
              <p:tags r:id="rId5"/>
            </p:custDataLst>
          </p:nvPr>
        </p:nvSpPr>
        <p:spPr bwMode="auto">
          <a:xfrm>
            <a:off x="0" y="6400800"/>
            <a:ext cx="9144000" cy="523875"/>
          </a:xfrm>
          <a:prstGeom prst="rect">
            <a:avLst/>
          </a:prstGeom>
          <a:noFill/>
          <a:ln w="9525">
            <a:noFill/>
            <a:miter lim="800000"/>
            <a:headEnd/>
            <a:tailEnd/>
          </a:ln>
        </p:spPr>
        <p:txBody>
          <a:bodyPr>
            <a:spAutoFit/>
          </a:bodyPr>
          <a:lstStyle/>
          <a:p>
            <a:pPr algn="ctr"/>
            <a:r>
              <a:rPr lang="en-US" sz="2800">
                <a:solidFill>
                  <a:srgbClr val="002060"/>
                </a:solidFill>
              </a:rPr>
              <a:t>http://www.yelp.com/biz/irish-times-san-francisco-2</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descr="Z:\graphics\microdata-place.png"/>
          <p:cNvPicPr>
            <a:picLocks noChangeAspect="1" noChangeArrowheads="1"/>
          </p:cNvPicPr>
          <p:nvPr>
            <p:custDataLst>
              <p:tags r:id="rId2"/>
            </p:custDataLst>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27651" name="Picture 3" descr="Z:\graphics\schema-org.png"/>
          <p:cNvPicPr>
            <a:picLocks noChangeAspect="1" noChangeArrowheads="1"/>
          </p:cNvPicPr>
          <p:nvPr>
            <p:custDataLst>
              <p:tags r:id="rId3"/>
            </p:custDataLst>
          </p:nvPr>
        </p:nvPicPr>
        <p:blipFill>
          <a:blip r:embed="rId6" cstate="print"/>
          <a:srcRect/>
          <a:stretch>
            <a:fillRect/>
          </a:stretch>
        </p:blipFill>
        <p:spPr bwMode="auto">
          <a:xfrm>
            <a:off x="7096125" y="2209800"/>
            <a:ext cx="2047875" cy="5429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
          <p:cNvSpPr>
            <a:spLocks noChangeArrowheads="1"/>
          </p:cNvSpPr>
          <p:nvPr>
            <p:custDataLst>
              <p:tags r:id="rId2"/>
            </p:custDataLst>
          </p:nvPr>
        </p:nvSpPr>
        <p:spPr bwMode="auto">
          <a:xfrm>
            <a:off x="0" y="1066800"/>
            <a:ext cx="9144000" cy="1292225"/>
          </a:xfrm>
          <a:prstGeom prst="rect">
            <a:avLst/>
          </a:prstGeom>
          <a:noFill/>
          <a:ln w="9525">
            <a:noFill/>
            <a:miter lim="800000"/>
            <a:headEnd/>
            <a:tailEnd/>
          </a:ln>
        </p:spPr>
        <p:txBody>
          <a:bodyPr>
            <a:spAutoFit/>
          </a:bodyPr>
          <a:lstStyle/>
          <a:p>
            <a:r>
              <a:rPr lang="en-US" sz="2600" i="1"/>
              <a:t>enable publishers to give us hints about what things they are describing on their sites… markup [will]  amplify the value [webmasters ]receive in return</a:t>
            </a:r>
          </a:p>
        </p:txBody>
      </p:sp>
      <p:pic>
        <p:nvPicPr>
          <p:cNvPr id="28675" name="Picture 2" descr="Z:\graphics\bing-logo.png"/>
          <p:cNvPicPr>
            <a:picLocks noChangeAspect="1" noChangeArrowheads="1"/>
          </p:cNvPicPr>
          <p:nvPr>
            <p:custDataLst>
              <p:tags r:id="rId3"/>
            </p:custDataLst>
          </p:nvPr>
        </p:nvPicPr>
        <p:blipFill>
          <a:blip r:embed="rId10" cstate="print"/>
          <a:srcRect/>
          <a:stretch>
            <a:fillRect/>
          </a:stretch>
        </p:blipFill>
        <p:spPr bwMode="auto">
          <a:xfrm>
            <a:off x="3200400" y="457200"/>
            <a:ext cx="2016125" cy="762000"/>
          </a:xfrm>
          <a:prstGeom prst="rect">
            <a:avLst/>
          </a:prstGeom>
          <a:noFill/>
          <a:ln w="9525">
            <a:noFill/>
            <a:miter lim="800000"/>
            <a:headEnd/>
            <a:tailEnd/>
          </a:ln>
        </p:spPr>
      </p:pic>
      <p:pic>
        <p:nvPicPr>
          <p:cNvPr id="28676" name="Picture 4" descr="Z:\graphics\google.png"/>
          <p:cNvPicPr>
            <a:picLocks noChangeAspect="1" noChangeArrowheads="1"/>
          </p:cNvPicPr>
          <p:nvPr>
            <p:custDataLst>
              <p:tags r:id="rId4"/>
            </p:custDataLst>
          </p:nvPr>
        </p:nvPicPr>
        <p:blipFill>
          <a:blip r:embed="rId11" cstate="print"/>
          <a:srcRect/>
          <a:stretch>
            <a:fillRect/>
          </a:stretch>
        </p:blipFill>
        <p:spPr bwMode="auto">
          <a:xfrm>
            <a:off x="3124200" y="2971800"/>
            <a:ext cx="2420938" cy="838200"/>
          </a:xfrm>
          <a:prstGeom prst="rect">
            <a:avLst/>
          </a:prstGeom>
          <a:noFill/>
          <a:ln w="9525">
            <a:noFill/>
            <a:miter lim="800000"/>
            <a:headEnd/>
            <a:tailEnd/>
          </a:ln>
        </p:spPr>
      </p:pic>
      <p:sp>
        <p:nvSpPr>
          <p:cNvPr id="28677" name="Rectangle 6"/>
          <p:cNvSpPr>
            <a:spLocks noChangeArrowheads="1"/>
          </p:cNvSpPr>
          <p:nvPr>
            <p:custDataLst>
              <p:tags r:id="rId5"/>
            </p:custDataLst>
          </p:nvPr>
        </p:nvSpPr>
        <p:spPr bwMode="auto">
          <a:xfrm>
            <a:off x="0" y="3733800"/>
            <a:ext cx="9144000" cy="892175"/>
          </a:xfrm>
          <a:prstGeom prst="rect">
            <a:avLst/>
          </a:prstGeom>
          <a:noFill/>
          <a:ln w="9525">
            <a:noFill/>
            <a:miter lim="800000"/>
            <a:headEnd/>
            <a:tailEnd/>
          </a:ln>
        </p:spPr>
        <p:txBody>
          <a:bodyPr>
            <a:spAutoFit/>
          </a:bodyPr>
          <a:lstStyle/>
          <a:p>
            <a:r>
              <a:rPr lang="en-US" sz="2600" i="1"/>
              <a:t>improve how their sites appear in major search engines… powering richer search results and new kinds of applications.</a:t>
            </a:r>
          </a:p>
        </p:txBody>
      </p:sp>
      <p:pic>
        <p:nvPicPr>
          <p:cNvPr id="28678" name="Picture 5" descr="Z:\graphics\yahoo.png"/>
          <p:cNvPicPr>
            <a:picLocks noChangeAspect="1" noChangeArrowheads="1"/>
          </p:cNvPicPr>
          <p:nvPr>
            <p:custDataLst>
              <p:tags r:id="rId6"/>
            </p:custDataLst>
          </p:nvPr>
        </p:nvPicPr>
        <p:blipFill>
          <a:blip r:embed="rId12" cstate="print"/>
          <a:srcRect/>
          <a:stretch>
            <a:fillRect/>
          </a:stretch>
        </p:blipFill>
        <p:spPr bwMode="auto">
          <a:xfrm>
            <a:off x="2971800" y="5181600"/>
            <a:ext cx="2743200" cy="534988"/>
          </a:xfrm>
          <a:prstGeom prst="rect">
            <a:avLst/>
          </a:prstGeom>
          <a:noFill/>
          <a:ln w="9525">
            <a:noFill/>
            <a:miter lim="800000"/>
            <a:headEnd/>
            <a:tailEnd/>
          </a:ln>
        </p:spPr>
      </p:pic>
      <p:sp>
        <p:nvSpPr>
          <p:cNvPr id="28679" name="Rectangle 10"/>
          <p:cNvSpPr>
            <a:spLocks noChangeArrowheads="1"/>
          </p:cNvSpPr>
          <p:nvPr>
            <p:custDataLst>
              <p:tags r:id="rId7"/>
            </p:custDataLst>
          </p:nvPr>
        </p:nvSpPr>
        <p:spPr bwMode="auto">
          <a:xfrm>
            <a:off x="0" y="5715000"/>
            <a:ext cx="9144000" cy="892175"/>
          </a:xfrm>
          <a:prstGeom prst="rect">
            <a:avLst/>
          </a:prstGeom>
          <a:noFill/>
          <a:ln w="9525">
            <a:noFill/>
            <a:miter lim="800000"/>
            <a:headEnd/>
            <a:tailEnd/>
          </a:ln>
        </p:spPr>
        <p:txBody>
          <a:bodyPr>
            <a:spAutoFit/>
          </a:bodyPr>
          <a:lstStyle/>
          <a:p>
            <a:r>
              <a:rPr lang="en-US" sz="2600" i="1"/>
              <a:t>improve the search experience… alignment between search and our Web of Objects program</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custDataLst>
              <p:tags r:id="rId2"/>
            </p:custDataLst>
          </p:nvPr>
        </p:nvSpPr>
        <p:spPr bwMode="auto">
          <a:xfrm>
            <a:off x="76200" y="76200"/>
            <a:ext cx="7086600" cy="906463"/>
          </a:xfrm>
          <a:noFill/>
          <a:ln>
            <a:miter lim="800000"/>
            <a:headEnd/>
            <a:tailEnd/>
          </a:ln>
        </p:spPr>
        <p:txBody>
          <a:bodyPr vert="horz" wrap="square" lIns="91440" tIns="45720" rIns="91440" bIns="45720" numCol="1" anchor="t" anchorCtr="0" compatLnSpc="1">
            <a:prstTxWarp prst="textNoShape">
              <a:avLst/>
            </a:prstTxWarp>
          </a:bodyPr>
          <a:lstStyle/>
          <a:p>
            <a:r>
              <a:rPr lang="en-US" smtClean="0"/>
              <a:t>Datawire</a:t>
            </a:r>
          </a:p>
        </p:txBody>
      </p:sp>
      <p:pic>
        <p:nvPicPr>
          <p:cNvPr id="29699" name="Picture 5" descr="data-wire.jpg"/>
          <p:cNvPicPr>
            <a:picLocks noChangeAspect="1"/>
          </p:cNvPicPr>
          <p:nvPr>
            <p:custDataLst>
              <p:tags r:id="rId3"/>
            </p:custDataLst>
          </p:nvPr>
        </p:nvPicPr>
        <p:blipFill>
          <a:blip r:embed="rId12" cstate="print">
            <a:duotone>
              <a:prstClr val="black"/>
              <a:schemeClr val="tx2">
                <a:tint val="45000"/>
                <a:satMod val="400000"/>
              </a:schemeClr>
            </a:duotone>
            <a:lum bright="-35000" contrast="-55000"/>
          </a:blip>
          <a:srcRect/>
          <a:stretch>
            <a:fillRect/>
          </a:stretch>
        </p:blipFill>
        <p:spPr bwMode="auto">
          <a:xfrm>
            <a:off x="0" y="0"/>
            <a:ext cx="9861550" cy="6858000"/>
          </a:xfrm>
          <a:prstGeom prst="rect">
            <a:avLst/>
          </a:prstGeom>
          <a:noFill/>
          <a:ln w="9525">
            <a:noFill/>
            <a:miter lim="800000"/>
            <a:headEnd/>
            <a:tailEnd/>
          </a:ln>
        </p:spPr>
      </p:pic>
      <p:sp>
        <p:nvSpPr>
          <p:cNvPr id="7" name="Rectangle 6"/>
          <p:cNvSpPr/>
          <p:nvPr>
            <p:custDataLst>
              <p:tags r:id="rId4"/>
            </p:custDataLst>
          </p:nvPr>
        </p:nvSpPr>
        <p:spPr>
          <a:xfrm>
            <a:off x="3352800" y="6519863"/>
            <a:ext cx="6477000" cy="338137"/>
          </a:xfrm>
          <a:prstGeom prst="rect">
            <a:avLst/>
          </a:prstGeom>
        </p:spPr>
        <p:txBody>
          <a:bodyPr>
            <a:spAutoFit/>
          </a:bodyPr>
          <a:lstStyle/>
          <a:p>
            <a:pPr algn="r">
              <a:defRPr/>
            </a:pPr>
            <a:r>
              <a:rPr lang="en-US" sz="1600" dirty="0">
                <a:solidFill>
                  <a:schemeClr val="bg1">
                    <a:lumMod val="50000"/>
                  </a:schemeClr>
                </a:solidFill>
              </a:rPr>
              <a:t>http://www.flickr.com/photos/tigerplish/250836258/</a:t>
            </a:r>
          </a:p>
        </p:txBody>
      </p:sp>
      <p:sp>
        <p:nvSpPr>
          <p:cNvPr id="30725" name="Rectangle 7"/>
          <p:cNvSpPr>
            <a:spLocks noChangeArrowheads="1"/>
          </p:cNvSpPr>
          <p:nvPr>
            <p:custDataLst>
              <p:tags r:id="rId5"/>
            </p:custDataLst>
          </p:nvPr>
        </p:nvSpPr>
        <p:spPr bwMode="auto">
          <a:xfrm>
            <a:off x="1066800" y="762000"/>
            <a:ext cx="1414463" cy="646113"/>
          </a:xfrm>
          <a:prstGeom prst="rect">
            <a:avLst/>
          </a:prstGeom>
          <a:noFill/>
          <a:ln w="9525">
            <a:noFill/>
            <a:miter lim="800000"/>
            <a:headEnd/>
            <a:tailEnd/>
          </a:ln>
        </p:spPr>
        <p:txBody>
          <a:bodyPr wrap="none">
            <a:spAutoFit/>
          </a:bodyPr>
          <a:lstStyle/>
          <a:p>
            <a:r>
              <a:rPr lang="en-US" sz="3600" b="1">
                <a:solidFill>
                  <a:schemeClr val="bg1"/>
                </a:solidFill>
                <a:latin typeface="Calibri" pitchFamily="34" charset="0"/>
              </a:rPr>
              <a:t>TL;DR:</a:t>
            </a:r>
            <a:endParaRPr lang="en-US" sz="3600">
              <a:solidFill>
                <a:schemeClr val="bg1"/>
              </a:solidFill>
            </a:endParaRPr>
          </a:p>
        </p:txBody>
      </p:sp>
      <p:sp>
        <p:nvSpPr>
          <p:cNvPr id="30726" name="TextBox 8"/>
          <p:cNvSpPr txBox="1">
            <a:spLocks noChangeArrowheads="1"/>
          </p:cNvSpPr>
          <p:nvPr>
            <p:custDataLst>
              <p:tags r:id="rId6"/>
            </p:custDataLst>
          </p:nvPr>
        </p:nvSpPr>
        <p:spPr bwMode="auto">
          <a:xfrm>
            <a:off x="990600" y="914400"/>
            <a:ext cx="184150" cy="369888"/>
          </a:xfrm>
          <a:prstGeom prst="rect">
            <a:avLst/>
          </a:prstGeom>
          <a:noFill/>
          <a:ln w="9525">
            <a:noFill/>
            <a:miter lim="800000"/>
            <a:headEnd/>
            <a:tailEnd/>
          </a:ln>
        </p:spPr>
        <p:txBody>
          <a:bodyPr wrap="none">
            <a:spAutoFit/>
          </a:bodyPr>
          <a:lstStyle/>
          <a:p>
            <a:endParaRPr lang="en-US"/>
          </a:p>
        </p:txBody>
      </p:sp>
      <p:sp>
        <p:nvSpPr>
          <p:cNvPr id="29703" name="TextBox 9"/>
          <p:cNvSpPr txBox="1">
            <a:spLocks noChangeArrowheads="1"/>
          </p:cNvSpPr>
          <p:nvPr>
            <p:custDataLst>
              <p:tags r:id="rId7"/>
            </p:custDataLst>
          </p:nvPr>
        </p:nvSpPr>
        <p:spPr bwMode="auto">
          <a:xfrm>
            <a:off x="1066800" y="1371600"/>
            <a:ext cx="8493125" cy="2246313"/>
          </a:xfrm>
          <a:prstGeom prst="rect">
            <a:avLst/>
          </a:prstGeom>
          <a:noFill/>
          <a:ln w="9525">
            <a:noFill/>
            <a:miter lim="800000"/>
            <a:headEnd/>
            <a:tailEnd/>
          </a:ln>
        </p:spPr>
        <p:txBody>
          <a:bodyPr>
            <a:spAutoFit/>
          </a:bodyPr>
          <a:lstStyle/>
          <a:p>
            <a:pPr marL="457200" indent="-457200">
              <a:buFont typeface="Arial" pitchFamily="34" charset="0"/>
              <a:buChar char="•"/>
              <a:defRPr/>
            </a:pPr>
            <a:r>
              <a:rPr lang="en-US" sz="2800" dirty="0">
                <a:solidFill>
                  <a:schemeClr val="bg1"/>
                </a:solidFill>
              </a:rPr>
              <a:t>Search: human disambiguation is expected</a:t>
            </a:r>
          </a:p>
          <a:p>
            <a:pPr marL="457200" indent="-457200">
              <a:buFont typeface="Arial" pitchFamily="34" charset="0"/>
              <a:buChar char="•"/>
              <a:defRPr/>
            </a:pPr>
            <a:r>
              <a:rPr lang="en-US" sz="2800" dirty="0">
                <a:solidFill>
                  <a:schemeClr val="bg1"/>
                </a:solidFill>
              </a:rPr>
              <a:t>Few inputs leads to ‘pull’, not ‘push’</a:t>
            </a:r>
          </a:p>
          <a:p>
            <a:pPr marL="457200" indent="-457200">
              <a:buFont typeface="Arial" pitchFamily="34" charset="0"/>
              <a:buChar char="•"/>
              <a:defRPr/>
            </a:pPr>
            <a:r>
              <a:rPr lang="en-US" sz="2800" dirty="0">
                <a:solidFill>
                  <a:schemeClr val="bg1"/>
                </a:solidFill>
              </a:rPr>
              <a:t>Plurality of content is a real bugger</a:t>
            </a:r>
          </a:p>
          <a:p>
            <a:pPr marL="457200" indent="-457200">
              <a:buFont typeface="Arial" pitchFamily="34" charset="0"/>
              <a:buChar char="•"/>
              <a:defRPr/>
            </a:pPr>
            <a:endParaRPr lang="en-US" sz="2800" dirty="0">
              <a:solidFill>
                <a:schemeClr val="bg1"/>
              </a:solidFill>
            </a:endParaRPr>
          </a:p>
          <a:p>
            <a:pPr>
              <a:buFont typeface="Arial" pitchFamily="34" charset="0"/>
              <a:buChar char="•"/>
              <a:defRPr/>
            </a:pPr>
            <a:endParaRPr lang="en-US" sz="2800" dirty="0">
              <a:solidFill>
                <a:schemeClr val="bg1"/>
              </a:solidFill>
            </a:endParaRPr>
          </a:p>
        </p:txBody>
      </p:sp>
      <p:sp>
        <p:nvSpPr>
          <p:cNvPr id="30728" name="Rectangle 7"/>
          <p:cNvSpPr>
            <a:spLocks noChangeArrowheads="1"/>
          </p:cNvSpPr>
          <p:nvPr>
            <p:custDataLst>
              <p:tags r:id="rId8"/>
            </p:custDataLst>
          </p:nvPr>
        </p:nvSpPr>
        <p:spPr bwMode="auto">
          <a:xfrm>
            <a:off x="1143000" y="3744913"/>
            <a:ext cx="8610600" cy="2247900"/>
          </a:xfrm>
          <a:prstGeom prst="rect">
            <a:avLst/>
          </a:prstGeom>
          <a:noFill/>
          <a:ln w="9525">
            <a:noFill/>
            <a:miter lim="800000"/>
            <a:headEnd/>
            <a:tailEnd/>
          </a:ln>
        </p:spPr>
        <p:txBody>
          <a:bodyPr>
            <a:spAutoFit/>
          </a:bodyPr>
          <a:lstStyle/>
          <a:p>
            <a:pPr marL="457200" indent="-457200">
              <a:buFont typeface="Arial" pitchFamily="34" charset="0"/>
              <a:buChar char="•"/>
            </a:pPr>
            <a:r>
              <a:rPr lang="en-US" sz="2800">
                <a:solidFill>
                  <a:schemeClr val="bg1"/>
                </a:solidFill>
              </a:rPr>
              <a:t>Content markup will do more than improve the look of search results</a:t>
            </a:r>
          </a:p>
          <a:p>
            <a:pPr marL="457200" indent="-457200">
              <a:buFont typeface="Arial" pitchFamily="34" charset="0"/>
              <a:buChar char="•"/>
            </a:pPr>
            <a:r>
              <a:rPr lang="en-US" sz="2800">
                <a:solidFill>
                  <a:schemeClr val="bg1"/>
                </a:solidFill>
              </a:rPr>
              <a:t>Increased recognition of machine-to-machine APIs</a:t>
            </a:r>
          </a:p>
          <a:p>
            <a:pPr marL="457200" indent="-457200">
              <a:buFont typeface="Arial" pitchFamily="34" charset="0"/>
              <a:buChar char="•"/>
            </a:pPr>
            <a:r>
              <a:rPr lang="en-US" sz="2800">
                <a:solidFill>
                  <a:schemeClr val="bg1"/>
                </a:solidFill>
              </a:rPr>
              <a:t>The socially networked world demands understanding across caissons</a:t>
            </a:r>
          </a:p>
        </p:txBody>
      </p:sp>
      <p:sp>
        <p:nvSpPr>
          <p:cNvPr id="30729" name="Rectangle 7"/>
          <p:cNvSpPr>
            <a:spLocks noChangeArrowheads="1"/>
          </p:cNvSpPr>
          <p:nvPr>
            <p:custDataLst>
              <p:tags r:id="rId9"/>
            </p:custDataLst>
          </p:nvPr>
        </p:nvSpPr>
        <p:spPr bwMode="auto">
          <a:xfrm>
            <a:off x="1066800" y="3087688"/>
            <a:ext cx="3330575" cy="646112"/>
          </a:xfrm>
          <a:prstGeom prst="rect">
            <a:avLst/>
          </a:prstGeom>
          <a:noFill/>
          <a:ln w="9525">
            <a:noFill/>
            <a:miter lim="800000"/>
            <a:headEnd/>
            <a:tailEnd/>
          </a:ln>
        </p:spPr>
        <p:txBody>
          <a:bodyPr wrap="none">
            <a:spAutoFit/>
          </a:bodyPr>
          <a:lstStyle/>
          <a:p>
            <a:r>
              <a:rPr lang="en-US" sz="3600" b="1">
                <a:solidFill>
                  <a:schemeClr val="bg1"/>
                </a:solidFill>
                <a:latin typeface="Calibri" pitchFamily="34" charset="0"/>
              </a:rPr>
              <a:t>The Good News:</a:t>
            </a:r>
            <a:endParaRPr lang="en-US" sz="360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6" name="Picture 8" descr="C:\Documents and Settings\twbell\Dropbox\Documents\Factual\images\metadata-tshirt.png"/>
          <p:cNvPicPr>
            <a:picLocks noChangeAspect="1" noChangeArrowheads="1"/>
          </p:cNvPicPr>
          <p:nvPr>
            <p:custDataLst>
              <p:tags r:id="rId2"/>
            </p:custDataLst>
          </p:nvPr>
        </p:nvPicPr>
        <p:blipFill>
          <a:blip r:embed="rId7" cstate="print"/>
          <a:srcRect/>
          <a:stretch>
            <a:fillRect/>
          </a:stretch>
        </p:blipFill>
        <p:spPr bwMode="auto">
          <a:xfrm>
            <a:off x="1524000" y="0"/>
            <a:ext cx="7848600" cy="6973888"/>
          </a:xfrm>
          <a:prstGeom prst="rect">
            <a:avLst/>
          </a:prstGeom>
          <a:noFill/>
          <a:ln w="9525">
            <a:noFill/>
            <a:miter lim="800000"/>
            <a:headEnd/>
            <a:tailEnd/>
          </a:ln>
        </p:spPr>
      </p:pic>
      <p:pic>
        <p:nvPicPr>
          <p:cNvPr id="31747" name="Picture 3" descr="Z:\Factual\images\large_color_logo_horizontal.png"/>
          <p:cNvPicPr>
            <a:picLocks noChangeAspect="1" noChangeArrowheads="1"/>
          </p:cNvPicPr>
          <p:nvPr>
            <p:custDataLst>
              <p:tags r:id="rId3"/>
            </p:custDataLst>
          </p:nvPr>
        </p:nvPicPr>
        <p:blipFill>
          <a:blip r:embed="rId8" cstate="print"/>
          <a:srcRect/>
          <a:stretch>
            <a:fillRect/>
          </a:stretch>
        </p:blipFill>
        <p:spPr bwMode="auto">
          <a:xfrm>
            <a:off x="228600" y="4038600"/>
            <a:ext cx="2438400" cy="638175"/>
          </a:xfrm>
          <a:prstGeom prst="rect">
            <a:avLst/>
          </a:prstGeom>
          <a:noFill/>
          <a:ln w="9525">
            <a:noFill/>
            <a:miter lim="800000"/>
            <a:headEnd/>
            <a:tailEnd/>
          </a:ln>
        </p:spPr>
      </p:pic>
      <p:sp>
        <p:nvSpPr>
          <p:cNvPr id="31748" name="Rectangle 3"/>
          <p:cNvSpPr>
            <a:spLocks noChangeArrowheads="1"/>
          </p:cNvSpPr>
          <p:nvPr>
            <p:custDataLst>
              <p:tags r:id="rId4"/>
            </p:custDataLst>
          </p:nvPr>
        </p:nvSpPr>
        <p:spPr bwMode="auto">
          <a:xfrm>
            <a:off x="762000" y="4648200"/>
            <a:ext cx="1450975" cy="830263"/>
          </a:xfrm>
          <a:prstGeom prst="rect">
            <a:avLst/>
          </a:prstGeom>
          <a:noFill/>
          <a:ln w="9525">
            <a:noFill/>
            <a:miter lim="800000"/>
            <a:headEnd/>
            <a:tailEnd/>
          </a:ln>
        </p:spPr>
        <p:txBody>
          <a:bodyPr wrap="none">
            <a:spAutoFit/>
          </a:bodyPr>
          <a:lstStyle/>
          <a:p>
            <a:r>
              <a:rPr lang="en-US" sz="2400">
                <a:solidFill>
                  <a:srgbClr val="002060"/>
                </a:solidFill>
              </a:rPr>
              <a:t>Tyler Bell</a:t>
            </a:r>
          </a:p>
          <a:p>
            <a:r>
              <a:rPr lang="en-US" sz="2400">
                <a:solidFill>
                  <a:srgbClr val="002060"/>
                </a:solidFill>
              </a:rPr>
              <a:t>@twbell</a:t>
            </a:r>
            <a:endParaRPr lang="en-US" sz="240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Box 1"/>
          <p:cNvSpPr txBox="1">
            <a:spLocks noChangeArrowheads="1"/>
          </p:cNvSpPr>
          <p:nvPr>
            <p:custDataLst>
              <p:tags r:id="rId2"/>
            </p:custDataLst>
          </p:nvPr>
        </p:nvSpPr>
        <p:spPr bwMode="auto">
          <a:xfrm>
            <a:off x="0" y="0"/>
            <a:ext cx="9144000" cy="8402300"/>
          </a:xfrm>
          <a:prstGeom prst="rect">
            <a:avLst/>
          </a:prstGeom>
          <a:noFill/>
          <a:ln w="9525">
            <a:noFill/>
            <a:miter lim="800000"/>
            <a:headEnd/>
            <a:tailEnd/>
          </a:ln>
        </p:spPr>
        <p:txBody>
          <a:bodyPr wrap="square">
            <a:spAutoFit/>
          </a:bodyPr>
          <a:lstStyle/>
          <a:p>
            <a:pPr algn="ctr"/>
            <a:r>
              <a:rPr lang="en-US" sz="4400" dirty="0" smtClean="0">
                <a:solidFill>
                  <a:srgbClr val="002060"/>
                </a:solidFill>
                <a:latin typeface="Calibri" pitchFamily="34" charset="0"/>
              </a:rPr>
              <a:t>Two Problems:</a:t>
            </a:r>
            <a:endParaRPr lang="en-US" sz="4400" dirty="0">
              <a:solidFill>
                <a:srgbClr val="002060"/>
              </a:solidFill>
              <a:latin typeface="Calibri" pitchFamily="34" charset="0"/>
            </a:endParaRPr>
          </a:p>
          <a:p>
            <a:pPr algn="ctr"/>
            <a:endParaRPr lang="en-US" sz="1200" dirty="0">
              <a:solidFill>
                <a:srgbClr val="002060"/>
              </a:solidFill>
              <a:latin typeface="Calibri" pitchFamily="34" charset="0"/>
            </a:endParaRPr>
          </a:p>
          <a:p>
            <a:pPr marL="742950" indent="-742950">
              <a:buFont typeface="+mj-lt"/>
              <a:buAutoNum type="arabicPeriod"/>
            </a:pPr>
            <a:r>
              <a:rPr lang="en-US" sz="4400" i="1" dirty="0" smtClean="0">
                <a:solidFill>
                  <a:srgbClr val="002060"/>
                </a:solidFill>
                <a:latin typeface="Calibri" pitchFamily="34" charset="0"/>
              </a:rPr>
              <a:t>An over-abundance of data</a:t>
            </a:r>
          </a:p>
          <a:p>
            <a:pPr marL="742950" indent="-742950">
              <a:buFont typeface="+mj-lt"/>
              <a:buAutoNum type="arabicPeriod"/>
            </a:pPr>
            <a:endParaRPr lang="en-US" sz="2400" i="1" dirty="0">
              <a:solidFill>
                <a:srgbClr val="002060"/>
              </a:solidFill>
              <a:latin typeface="Calibri" pitchFamily="34" charset="0"/>
            </a:endParaRPr>
          </a:p>
          <a:p>
            <a:pPr marL="742950" indent="-742950">
              <a:buFont typeface="+mj-lt"/>
              <a:buAutoNum type="arabicPeriod"/>
            </a:pPr>
            <a:r>
              <a:rPr lang="en-US" sz="4400" i="1" dirty="0" smtClean="0">
                <a:solidFill>
                  <a:srgbClr val="002060"/>
                </a:solidFill>
                <a:latin typeface="Calibri" pitchFamily="34" charset="0"/>
              </a:rPr>
              <a:t>This same over-abundant data is</a:t>
            </a:r>
          </a:p>
          <a:p>
            <a:pPr marL="1200150" lvl="1" indent="-742950">
              <a:buFont typeface="Arial" pitchFamily="34" charset="0"/>
              <a:buChar char="•"/>
            </a:pPr>
            <a:r>
              <a:rPr lang="en-US" sz="4400" i="1" dirty="0" smtClean="0">
                <a:solidFill>
                  <a:srgbClr val="002060"/>
                </a:solidFill>
                <a:latin typeface="Calibri" pitchFamily="34" charset="0"/>
              </a:rPr>
              <a:t> Partial</a:t>
            </a:r>
          </a:p>
          <a:p>
            <a:pPr marL="1200150" lvl="1" indent="-742950">
              <a:buFont typeface="Arial" pitchFamily="34" charset="0"/>
              <a:buChar char="•"/>
            </a:pPr>
            <a:r>
              <a:rPr lang="en-US" sz="4400" i="1" dirty="0" smtClean="0">
                <a:solidFill>
                  <a:srgbClr val="002060"/>
                </a:solidFill>
                <a:latin typeface="Calibri" pitchFamily="34" charset="0"/>
              </a:rPr>
              <a:t>Erroneous</a:t>
            </a:r>
          </a:p>
          <a:p>
            <a:pPr marL="1200150" lvl="1" indent="-742950">
              <a:buFont typeface="Arial" pitchFamily="34" charset="0"/>
              <a:buChar char="•"/>
            </a:pPr>
            <a:r>
              <a:rPr lang="en-US" sz="4400" i="1" dirty="0" err="1" smtClean="0">
                <a:solidFill>
                  <a:srgbClr val="002060"/>
                </a:solidFill>
                <a:latin typeface="Calibri" pitchFamily="34" charset="0"/>
              </a:rPr>
              <a:t>Heterogenous</a:t>
            </a:r>
            <a:endParaRPr lang="en-US" sz="4400" i="1" dirty="0" smtClean="0">
              <a:solidFill>
                <a:srgbClr val="002060"/>
              </a:solidFill>
              <a:latin typeface="Calibri" pitchFamily="34" charset="0"/>
            </a:endParaRPr>
          </a:p>
          <a:p>
            <a:pPr marL="1200150" lvl="1" indent="-742950">
              <a:buFont typeface="Arial" pitchFamily="34" charset="0"/>
              <a:buChar char="•"/>
            </a:pPr>
            <a:r>
              <a:rPr lang="en-US" sz="4400" i="1" dirty="0" smtClean="0">
                <a:solidFill>
                  <a:srgbClr val="002060"/>
                </a:solidFill>
                <a:latin typeface="Calibri" pitchFamily="34" charset="0"/>
              </a:rPr>
              <a:t>Duplicated</a:t>
            </a:r>
          </a:p>
          <a:p>
            <a:pPr marL="1200150" lvl="1" indent="-742950">
              <a:buFont typeface="Arial" pitchFamily="34" charset="0"/>
              <a:buChar char="•"/>
            </a:pPr>
            <a:r>
              <a:rPr lang="en-US" sz="4400" i="1" dirty="0" smtClean="0">
                <a:solidFill>
                  <a:srgbClr val="002060"/>
                </a:solidFill>
                <a:latin typeface="Calibri" pitchFamily="34" charset="0"/>
              </a:rPr>
              <a:t>Untrustworthy</a:t>
            </a:r>
          </a:p>
          <a:p>
            <a:pPr marL="1200150" lvl="1" indent="-742950">
              <a:buFont typeface="Arial" pitchFamily="34" charset="0"/>
              <a:buChar char="•"/>
            </a:pPr>
            <a:r>
              <a:rPr lang="en-US" sz="4400" i="1" dirty="0" smtClean="0">
                <a:solidFill>
                  <a:srgbClr val="002060"/>
                </a:solidFill>
                <a:latin typeface="Calibri" pitchFamily="34" charset="0"/>
              </a:rPr>
              <a:t>Poorly typed</a:t>
            </a:r>
          </a:p>
          <a:p>
            <a:pPr algn="ctr"/>
            <a:endParaRPr lang="en-US" sz="4400" i="1" dirty="0">
              <a:solidFill>
                <a:srgbClr val="002060"/>
              </a:solidFill>
              <a:latin typeface="Calibri" pitchFamily="34" charset="0"/>
            </a:endParaRPr>
          </a:p>
          <a:p>
            <a:pPr algn="ctr"/>
            <a:endParaRPr lang="en-US" sz="4400" i="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771765" y="304800"/>
            <a:ext cx="5492658" cy="769441"/>
          </a:xfrm>
          <a:prstGeom prst="rect">
            <a:avLst/>
          </a:prstGeom>
        </p:spPr>
        <p:txBody>
          <a:bodyPr wrap="none">
            <a:spAutoFit/>
          </a:bodyPr>
          <a:lstStyle/>
          <a:p>
            <a:pPr algn="ctr"/>
            <a:r>
              <a:rPr lang="en-US" sz="4400" dirty="0" smtClean="0">
                <a:solidFill>
                  <a:srgbClr val="002060"/>
                </a:solidFill>
                <a:latin typeface="Calibri" pitchFamily="34" charset="0"/>
              </a:rPr>
              <a:t>The Big Data Metaphor</a:t>
            </a:r>
            <a:endParaRPr lang="en-US" sz="4400"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624846" y="304800"/>
            <a:ext cx="3786486" cy="769441"/>
          </a:xfrm>
          <a:prstGeom prst="rect">
            <a:avLst/>
          </a:prstGeom>
        </p:spPr>
        <p:txBody>
          <a:bodyPr wrap="none">
            <a:spAutoFit/>
          </a:bodyPr>
          <a:lstStyle/>
          <a:p>
            <a:pPr algn="ctr"/>
            <a:r>
              <a:rPr lang="en-US" sz="4400" dirty="0" smtClean="0">
                <a:solidFill>
                  <a:srgbClr val="002060"/>
                </a:solidFill>
                <a:latin typeface="Calibri" pitchFamily="34" charset="0"/>
              </a:rPr>
              <a:t>Metaphorically:</a:t>
            </a:r>
            <a:endParaRPr lang="en-US" sz="4400" dirty="0">
              <a:solidFill>
                <a:srgbClr val="002060"/>
              </a:solidFill>
              <a:latin typeface="Calibri" pitchFamily="34" charset="0"/>
            </a:endParaRPr>
          </a:p>
        </p:txBody>
      </p:sp>
      <p:sp>
        <p:nvSpPr>
          <p:cNvPr id="4" name="Rectangle 3"/>
          <p:cNvSpPr/>
          <p:nvPr/>
        </p:nvSpPr>
        <p:spPr>
          <a:xfrm>
            <a:off x="304800" y="2209800"/>
            <a:ext cx="8686800" cy="2308324"/>
          </a:xfrm>
          <a:prstGeom prst="rect">
            <a:avLst/>
          </a:prstGeom>
        </p:spPr>
        <p:txBody>
          <a:bodyPr wrap="square">
            <a:spAutoFit/>
          </a:bodyPr>
          <a:lstStyle/>
          <a:p>
            <a:pPr eaLnBrk="0" hangingPunct="0">
              <a:spcBef>
                <a:spcPct val="30000"/>
              </a:spcBef>
              <a:defRPr/>
            </a:pPr>
            <a:r>
              <a:rPr lang="en-US" sz="3600" dirty="0">
                <a:solidFill>
                  <a:srgbClr val="002060"/>
                </a:solidFill>
                <a:latin typeface="Calibri" pitchFamily="34" charset="0"/>
              </a:rPr>
              <a:t>If our source data were a person, it would be </a:t>
            </a:r>
            <a:r>
              <a:rPr lang="en-US" sz="3600" dirty="0" smtClean="0">
                <a:solidFill>
                  <a:srgbClr val="002060"/>
                </a:solidFill>
                <a:latin typeface="Calibri" pitchFamily="34" charset="0"/>
              </a:rPr>
              <a:t>a curiously-dressed, absentminded, oracular but at-times-unintelligible </a:t>
            </a:r>
            <a:r>
              <a:rPr lang="en-US" sz="3600" dirty="0">
                <a:solidFill>
                  <a:srgbClr val="002060"/>
                </a:solidFill>
                <a:latin typeface="Calibri" pitchFamily="34" charset="0"/>
              </a:rPr>
              <a:t>sociopathic </a:t>
            </a:r>
            <a:r>
              <a:rPr lang="en-US" sz="3600" dirty="0" smtClean="0">
                <a:solidFill>
                  <a:srgbClr val="002060"/>
                </a:solidFill>
                <a:latin typeface="Calibri" pitchFamily="34" charset="0"/>
              </a:rPr>
              <a:t>hermaphrodite who excels at practical jokes.</a:t>
            </a:r>
            <a:endParaRPr lang="en-US" sz="3600"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959817" y="304800"/>
            <a:ext cx="3116559" cy="769441"/>
          </a:xfrm>
          <a:prstGeom prst="rect">
            <a:avLst/>
          </a:prstGeom>
        </p:spPr>
        <p:txBody>
          <a:bodyPr wrap="none">
            <a:spAutoFit/>
          </a:bodyPr>
          <a:lstStyle/>
          <a:p>
            <a:pPr algn="ctr"/>
            <a:r>
              <a:rPr lang="en-US" sz="4400" dirty="0" smtClean="0">
                <a:solidFill>
                  <a:srgbClr val="002060"/>
                </a:solidFill>
                <a:latin typeface="Calibri" pitchFamily="34" charset="0"/>
              </a:rPr>
              <a:t>The Bullhorn</a:t>
            </a:r>
            <a:endParaRPr lang="en-US" sz="4400"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741956" y="304800"/>
            <a:ext cx="5552290" cy="769441"/>
          </a:xfrm>
          <a:prstGeom prst="rect">
            <a:avLst/>
          </a:prstGeom>
        </p:spPr>
        <p:txBody>
          <a:bodyPr wrap="none">
            <a:spAutoFit/>
          </a:bodyPr>
          <a:lstStyle/>
          <a:p>
            <a:pPr algn="ctr"/>
            <a:r>
              <a:rPr lang="en-US" sz="4400" dirty="0" smtClean="0">
                <a:solidFill>
                  <a:srgbClr val="002060"/>
                </a:solidFill>
                <a:latin typeface="Calibri" pitchFamily="34" charset="0"/>
              </a:rPr>
              <a:t>Why This is a Bad Thing</a:t>
            </a:r>
            <a:endParaRPr lang="en-US" sz="4400"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2357888" y="304800"/>
            <a:ext cx="4320413" cy="769441"/>
          </a:xfrm>
          <a:prstGeom prst="rect">
            <a:avLst/>
          </a:prstGeom>
        </p:spPr>
        <p:txBody>
          <a:bodyPr wrap="none">
            <a:spAutoFit/>
          </a:bodyPr>
          <a:lstStyle/>
          <a:p>
            <a:pPr algn="ctr"/>
            <a:r>
              <a:rPr lang="en-US" sz="4400" dirty="0" smtClean="0">
                <a:solidFill>
                  <a:srgbClr val="002060"/>
                </a:solidFill>
                <a:latin typeface="Calibri" pitchFamily="34" charset="0"/>
              </a:rPr>
              <a:t>SEM doesn't help</a:t>
            </a:r>
            <a:endParaRPr lang="en-US" sz="4400" dirty="0">
              <a:solidFill>
                <a:srgbClr val="002060"/>
              </a:solidFill>
              <a:latin typeface="Calibri" pitchFamily="34" charset="0"/>
            </a:endParaRPr>
          </a:p>
        </p:txBody>
      </p:sp>
      <p:sp>
        <p:nvSpPr>
          <p:cNvPr id="5" name="TextBox 4"/>
          <p:cNvSpPr txBox="1"/>
          <p:nvPr/>
        </p:nvSpPr>
        <p:spPr>
          <a:xfrm>
            <a:off x="0" y="1752600"/>
            <a:ext cx="8763000" cy="2800767"/>
          </a:xfrm>
          <a:prstGeom prst="rect">
            <a:avLst/>
          </a:prstGeom>
          <a:noFill/>
          <a:ln w="9525">
            <a:noFill/>
            <a:miter lim="800000"/>
            <a:headEnd/>
            <a:tailEnd/>
          </a:ln>
        </p:spPr>
        <p:txBody>
          <a:bodyPr wrap="square">
            <a:spAutoFit/>
          </a:bodyPr>
          <a:lstStyle/>
          <a:p>
            <a:pPr marL="468313" indent="-468313">
              <a:buFont typeface="Arial" pitchFamily="34" charset="0"/>
              <a:buChar char="•"/>
            </a:pPr>
            <a:r>
              <a:rPr lang="en-US" sz="4400" dirty="0" smtClean="0">
                <a:solidFill>
                  <a:srgbClr val="002060"/>
                </a:solidFill>
                <a:latin typeface="Calibri" pitchFamily="34" charset="0"/>
              </a:rPr>
              <a:t>Goal of SEO is to (politely of course) ensnare eyeballs</a:t>
            </a:r>
          </a:p>
          <a:p>
            <a:pPr marL="468313" indent="-468313">
              <a:buFont typeface="Arial" pitchFamily="34" charset="0"/>
              <a:buChar char="•"/>
            </a:pPr>
            <a:r>
              <a:rPr lang="en-US" sz="4400" dirty="0" smtClean="0">
                <a:solidFill>
                  <a:srgbClr val="002060"/>
                </a:solidFill>
                <a:latin typeface="Calibri" pitchFamily="34" charset="0"/>
              </a:rPr>
              <a:t> SEM is based on broadcast and content multiplicity</a:t>
            </a:r>
            <a:endParaRPr lang="en-US" sz="4400"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1"/>
          <p:cNvSpPr>
            <a:spLocks noChangeArrowheads="1"/>
          </p:cNvSpPr>
          <p:nvPr>
            <p:custDataLst>
              <p:tags r:id="rId2"/>
            </p:custDataLst>
          </p:nvPr>
        </p:nvSpPr>
        <p:spPr bwMode="auto">
          <a:xfrm>
            <a:off x="0" y="1828800"/>
            <a:ext cx="9144000" cy="2800350"/>
          </a:xfrm>
          <a:prstGeom prst="rect">
            <a:avLst/>
          </a:prstGeom>
          <a:noFill/>
          <a:ln w="9525">
            <a:noFill/>
            <a:miter lim="800000"/>
            <a:headEnd/>
            <a:tailEnd/>
          </a:ln>
        </p:spPr>
        <p:txBody>
          <a:bodyPr>
            <a:spAutoFit/>
          </a:bodyPr>
          <a:lstStyle/>
          <a:p>
            <a:r>
              <a:rPr lang="en-US" sz="4400">
                <a:solidFill>
                  <a:srgbClr val="002060"/>
                </a:solidFill>
                <a:latin typeface="Calibri" pitchFamily="34" charset="0"/>
              </a:rPr>
              <a:t>“With a single click you can recommend that raincoat, news article or favorite sci-fi movie to friends, contacts and the rest of the world”</a:t>
            </a:r>
          </a:p>
        </p:txBody>
      </p:sp>
      <p:pic>
        <p:nvPicPr>
          <p:cNvPr id="21507" name="Picture 2" descr="C:\Documents and Settings\twbell\Dropbox\Documents\graphics\googleplusoneicon.gif"/>
          <p:cNvPicPr>
            <a:picLocks noChangeAspect="1" noChangeArrowheads="1"/>
          </p:cNvPicPr>
          <p:nvPr>
            <p:custDataLst>
              <p:tags r:id="rId3"/>
            </p:custDataLst>
          </p:nvPr>
        </p:nvPicPr>
        <p:blipFill>
          <a:blip r:embed="rId7" cstate="print"/>
          <a:srcRect/>
          <a:stretch>
            <a:fillRect/>
          </a:stretch>
        </p:blipFill>
        <p:spPr bwMode="auto">
          <a:xfrm>
            <a:off x="152400" y="152400"/>
            <a:ext cx="2089150" cy="1371600"/>
          </a:xfrm>
          <a:prstGeom prst="rect">
            <a:avLst/>
          </a:prstGeom>
          <a:noFill/>
          <a:ln w="9525">
            <a:noFill/>
            <a:miter lim="800000"/>
            <a:headEnd/>
            <a:tailEnd/>
          </a:ln>
        </p:spPr>
      </p:pic>
      <p:pic>
        <p:nvPicPr>
          <p:cNvPr id="21508" name="Picture 3" descr="C:\Documents and Settings\twbell\Dropbox\Documents\graphics\like.png"/>
          <p:cNvPicPr>
            <a:picLocks noChangeAspect="1" noChangeArrowheads="1"/>
          </p:cNvPicPr>
          <p:nvPr>
            <p:custDataLst>
              <p:tags r:id="rId4"/>
            </p:custDataLst>
          </p:nvPr>
        </p:nvPicPr>
        <p:blipFill>
          <a:blip r:embed="rId8" cstate="print"/>
          <a:srcRect/>
          <a:stretch>
            <a:fillRect/>
          </a:stretch>
        </p:blipFill>
        <p:spPr bwMode="auto">
          <a:xfrm>
            <a:off x="5867400" y="5181600"/>
            <a:ext cx="3124200" cy="14255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b9TanhogcbpfPHSU3Xq8Fy"/>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DYydcBgNPUydxm2O8zCxj0"/>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Y1IC4An1EZAOWymHipTYkF"/>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6pkfI4mVcf9DZwvAwFpOfy"/>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DIptsqhcDkGjViiPRjEIMk"/>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FjyPcITdzvpxMCPfBWE0BO"/>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WGAchHO69wMi26UDeyjpLa"/>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UowGZCHI4MJQmSfZrbpsmS"/>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LuzJkYH5Gb3MMcGBHcoqsZ"/>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zcJ2of770jO1D26ghJ1Y5x"/>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DJtlAT76gCKQ0feMHLUbTZ"/>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na7LxeYmfyNenvYiewERNc"/>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boL5hamRqv71hqyJMidbUp"/>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DJtlAT76gCKQ0feMHLUbTZ"/>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DJtlAT76gCKQ0feMHLUbTZ"/>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DJtlAT76gCKQ0feMHLUbTZ"/>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DJtlAT76gCKQ0feMHLUbTZ"/>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DJtlAT76gCKQ0feMHLUbTZ"/>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giDcP6Twki3ItkbS3e62jm"/>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aW9dynblNYBlCbUE5n19VO"/>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mojkyi72qbX3eE8dUllX3o"/>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z4h6jbo0tmxlzLTeOSeKxq"/>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xW6f1YGujYO1tds0oxeTqz"/>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DYxqfs6QtgXytpzJlRrhlZ"/>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nzXfwRtFNYKYPf3sZWDpIB"/>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vS5mjGwtJjQ8GI83ExxNyy"/>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BBVDalTi68IM34a9xM8kfr"/>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g8JFJcsz9pSUEFFpRrqtOM"/>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7GzljVh6RU2WhtqFvbArcH"/>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qTE4SvZLEdj9tf4P1X0ZhN"/>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J6NHIRgXKNepfFGf2M76fO"/>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VInk9mT3mjsq5IBu7jYA9q"/>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NA63jPud3VqLUn0iAsYzbK"/>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QLJi159h7eyaCbFhd0FLeO"/>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XKyDuqUFptU2o8WlVhDMfT"/>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BS7JgZ9y0wl3DluFl3iovW"/>
</p:tagLst>
</file>

<file path=ppt/tags/tag4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QSYSmfwGVou48GwKaVwRtn"/>
</p:tagLst>
</file>

<file path=ppt/tags/tag4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DJtlAT76gCKQ0feMHLUbTZ"/>
</p:tagLst>
</file>

<file path=ppt/tags/tag4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DJtlAT76gCKQ0feMHLUbTZ"/>
</p:tagLst>
</file>

<file path=ppt/tags/tag4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eN9d96I9QGphpBgvNlParE"/>
</p:tagLst>
</file>

<file path=ppt/tags/tag4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nSxhbvDEysUMRxKS29x6dg"/>
</p:tagLst>
</file>

<file path=ppt/tags/tag4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Q7vNmSOvstxqIYi8lyMLYu"/>
</p:tagLst>
</file>

<file path=ppt/tags/tag4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gGzghXJaNSAI3Nup7LVfWF"/>
</p:tagLst>
</file>

<file path=ppt/tags/tag4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Ipymk5s59GnuwoizBlg5uG"/>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T3aEq3AeLf8Ax8D2GHaLnB"/>
</p:tagLst>
</file>

<file path=ppt/tags/tag5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cx280RvLzd2URK8RB55gPi"/>
</p:tagLst>
</file>

<file path=ppt/tags/tag5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GtPqol8nGNFYg7fQMq63Az"/>
</p:tagLst>
</file>

<file path=ppt/tags/tag5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GS5CUgKA1HTURyiAsaDbxe"/>
</p:tagLst>
</file>

<file path=ppt/tags/tag5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rr1DYirtG6CFxHzMIapgIb"/>
</p:tagLst>
</file>

<file path=ppt/tags/tag5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LMaWmXfDPTZFvMVhKxXWOt"/>
</p:tagLst>
</file>

<file path=ppt/tags/tag5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3A7tAvo7TSOfGes1Wue2hJ"/>
</p:tagLst>
</file>

<file path=ppt/tags/tag5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StJ3R7kd52YFCBxTVSDIvQ"/>
</p:tagLst>
</file>

<file path=ppt/tags/tag5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bY1zKyMgOM3Q3bjgadDIk8"/>
</p:tagLst>
</file>

<file path=ppt/tags/tag5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GlvAQgWzuQnF1eLnDU2jAX"/>
</p:tagLst>
</file>

<file path=ppt/tags/tag5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yydN8ASnSEstcCnLogJmUD"/>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Y2yBaCHpe4Zz3T7RxOM3ZO"/>
</p:tagLst>
</file>

<file path=ppt/tags/tag6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HtFhZMiBPaNJMWm37mG6YJ"/>
</p:tagLst>
</file>

<file path=ppt/tags/tag6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C7ZbBF9CqdqD9ygbM7uHtw"/>
</p:tagLst>
</file>

<file path=ppt/tags/tag6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XBouTUOjZOEF12Tf0I7WQo"/>
</p:tagLst>
</file>

<file path=ppt/tags/tag6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s6eHBxsetQCJXEZwwuL5uf"/>
</p:tagLst>
</file>

<file path=ppt/tags/tag6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teiuHVL9uckQCs2gI7Dutz"/>
</p:tagLst>
</file>

<file path=ppt/tags/tag6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IeJyNuOqadcUOcEsgStZLY"/>
</p:tagLst>
</file>

<file path=ppt/tags/tag6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W9c6lAN0NyWdDZo7Qwtkmp"/>
</p:tagLst>
</file>

<file path=ppt/tags/tag6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p62xugLDs0LTi9iBAaluoL"/>
</p:tagLst>
</file>

<file path=ppt/tags/tag6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UpP3RBh609dwK54N6xea6W"/>
</p:tagLst>
</file>

<file path=ppt/tags/tag6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rJGfOfWiZR0DcCIroamlZC"/>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mgXyvCtLt5Rxfw848bvm0y"/>
</p:tagLst>
</file>

<file path=ppt/tags/tag7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GLpdxN4OfeEYX6mCM29Iam"/>
</p:tagLst>
</file>

<file path=ppt/tags/tag7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v6Sr5F84NKXP3UQBH9eaCM"/>
</p:tagLst>
</file>

<file path=ppt/tags/tag7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syFUXBBisfD12kHUTBWoJX"/>
</p:tagLst>
</file>

<file path=ppt/tags/tag7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cePscOgY6UXVtv1SKKVjg3"/>
</p:tagLst>
</file>

<file path=ppt/tags/tag7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xpvfCvI6LnP8LFlbtR90P2"/>
</p:tagLst>
</file>

<file path=ppt/tags/tag7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zIQgqcVyccsVBHv6MjnZ9Y"/>
</p:tagLst>
</file>

<file path=ppt/tags/tag7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yNP5wHLSVeLvwwqp1k7876"/>
</p:tagLst>
</file>

<file path=ppt/tags/tag7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INRWGAcqhKt77mR68DXalY"/>
</p:tagLst>
</file>

<file path=ppt/tags/tag7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BWjJ3qwUCdga7eEYHGM1Bv"/>
</p:tagLst>
</file>

<file path=ppt/tags/tag7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wyjVJS23sTGOyAkpRbhjhX"/>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OMmKsqy2FFmKCEydHo3UEW"/>
</p:tagLst>
</file>

<file path=ppt/tags/tag8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hP2wVohYrTgMIZpSzD55D6"/>
</p:tagLst>
</file>

<file path=ppt/tags/tag8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LtGubHDy8V7D9SePtmQdVk"/>
</p:tagLst>
</file>

<file path=ppt/tags/tag8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GqZXSULqt3xxwCtAoiTXHI"/>
</p:tagLst>
</file>

<file path=ppt/tags/tag8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Vit7b3kMp4wfzrAbFhegJG"/>
</p:tagLst>
</file>

<file path=ppt/tags/tag8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HAPEID" val="sLfhZmlhoX6N5diEPObGNN"/>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VSECTIONID" val="nYTGAkzxMHsbQE4Vzzp8hx"/>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2004_internal_template">
  <a:themeElements>
    <a:clrScheme name="2004_interna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4_internal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none" lIns="0" tIns="0" rIns="0" bIns="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none" lIns="0" tIns="0" rIns="0" bIns="0" numCol="1" anchor="b"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2004_interna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4_internal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4_internal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4_internal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4_internal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4_internal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4_internal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4_internal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4_internal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4_internal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4_internal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4_internal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7257</TotalTime>
  <Words>1734</Words>
  <Application>Microsoft Macintosh PowerPoint</Application>
  <PresentationFormat>On-screen Show (4:3)</PresentationFormat>
  <Paragraphs>158</Paragraphs>
  <Slides>26</Slides>
  <Notes>23</Notes>
  <HiddenSlides>0</HiddenSlides>
  <MMClips>0</MMClips>
  <ScaleCrop>false</ScaleCrop>
  <HeadingPairs>
    <vt:vector size="4" baseType="variant">
      <vt:variant>
        <vt:lpstr>Design Template</vt:lpstr>
      </vt:variant>
      <vt:variant>
        <vt:i4>2</vt:i4>
      </vt:variant>
      <vt:variant>
        <vt:lpstr>Slide Titles</vt:lpstr>
      </vt:variant>
      <vt:variant>
        <vt:i4>26</vt:i4>
      </vt:variant>
    </vt:vector>
  </HeadingPairs>
  <TitlesOfParts>
    <vt:vector size="28" baseType="lpstr">
      <vt:lpstr>1_2004_internal_template</vt:lpstr>
      <vt:lpstr>Title &amp; Subtitle</vt:lpstr>
      <vt:lpstr>Dedupe, Merge and Purge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Datawire</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Tyler Bell</dc:creator>
  <cp:lastModifiedBy>Sophia DeMartini</cp:lastModifiedBy>
  <cp:revision>739</cp:revision>
  <dcterms:created xsi:type="dcterms:W3CDTF">2011-09-27T15:20:17Z</dcterms:created>
  <dcterms:modified xsi:type="dcterms:W3CDTF">2011-09-27T15:21:18Z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1Zxnv3OEwwtzvVNdXSa9bAIIJySfVEWu6Q4w3f-Cz21M</vt:lpwstr>
  </property>
  <property fmtid="{D5CDD505-2E9C-101B-9397-08002B2CF9AE}" pid="4" name="Google.Documents.RevisionId">
    <vt:lpwstr>11098122036714097327</vt:lpwstr>
  </property>
  <property fmtid="{D5CDD505-2E9C-101B-9397-08002B2CF9AE}" pid="5" name="Google.Documents.PreviousRevisionId">
    <vt:lpwstr>05132905521913598655</vt:lpwstr>
  </property>
  <property fmtid="{D5CDD505-2E9C-101B-9397-08002B2CF9AE}" pid="6" name="Google.Documents.PluginVersion">
    <vt:lpwstr>2.0.2026.3768</vt:lpwstr>
  </property>
  <property fmtid="{D5CDD505-2E9C-101B-9397-08002B2CF9AE}" pid="7" name="Google.Documents.MergeIncapabilityFlags">
    <vt:i4>0</vt:i4>
  </property>
</Properties>
</file>